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4" r:id="rId26"/>
    <p:sldId id="280" r:id="rId27"/>
    <p:sldId id="295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9144000" cy="6858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Britannic Bold" pitchFamily="34" charset="0"/>
      <p:regular r:id="rId47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39" autoAdjust="0"/>
  </p:normalViewPr>
  <p:slideViewPr>
    <p:cSldViewPr>
      <p:cViewPr varScale="1">
        <p:scale>
          <a:sx n="69" d="100"/>
          <a:sy n="69" d="100"/>
        </p:scale>
        <p:origin x="-1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09A1-84B7-4F41-95BB-CD42292C62BC}" type="datetimeFigureOut">
              <a:rPr lang="sk-SK" smtClean="0"/>
              <a:pPr/>
              <a:t>21. 11. 2012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5978F-99B9-4276-B212-740F3A9EB02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8714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6410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216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Ako sme citliví na ktoré farby. </a:t>
            </a:r>
          </a:p>
          <a:p>
            <a:r>
              <a:rPr lang="sk-SK" dirty="0" smtClean="0"/>
              <a:t>Ktorý</a:t>
            </a:r>
            <a:r>
              <a:rPr lang="sk-SK" baseline="0" dirty="0" smtClean="0"/>
              <a:t> z týchto vizuálnych vnemov je najsilnejší? </a:t>
            </a:r>
          </a:p>
          <a:p>
            <a:r>
              <a:rPr lang="sk-SK" baseline="0" dirty="0" smtClean="0"/>
              <a:t>(Príklad so strateným kurzorom myši.)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3743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050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Uplatnenie v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call-to-action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prvkoch vo weboch. Prečo sú tlačidlá okrúhle?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337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Čo</a:t>
            </a:r>
            <a:r>
              <a:rPr lang="sk-SK" baseline="0" dirty="0" smtClean="0"/>
              <a:t> sa stane s vizuálnymi prvkami, ktoré nevyhrali súťaž o pozornosť ale umiestnili sa na druhom alebo treťom mieste? Je to legitímna otázka a sú to prvky, ktorým venujeme pozornosť v druhom alebo treťom kroku. Táto vlastnosť nášho vnímania nám umožňuje vytvárať akúsi dráhu pozornosti po ktorej vedieme diváka a tiež pomocou tohto princípu dávame jednotlivým informáciám ich vizuálnu prioritu.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3467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0350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3758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2663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Takže už máme zosumarizované</a:t>
            </a:r>
            <a:r>
              <a:rPr lang="sk-SK" baseline="0" dirty="0" smtClean="0"/>
              <a:t> niektoré aspekty zohľadňujúce ľudské vnímanie – </a:t>
            </a:r>
            <a:r>
              <a:rPr lang="sk-SK" baseline="0" dirty="0" err="1" smtClean="0"/>
              <a:t>entry</a:t>
            </a:r>
            <a:r>
              <a:rPr lang="sk-SK" baseline="0" dirty="0" smtClean="0"/>
              <a:t> point, tok pozornosti, zvýraznenie aktívnych prvkov pomocou </a:t>
            </a:r>
            <a:r>
              <a:rPr lang="sk-SK" baseline="0" dirty="0" err="1" smtClean="0"/>
              <a:t>preatentívnych</a:t>
            </a:r>
            <a:r>
              <a:rPr lang="sk-SK" baseline="0" dirty="0" smtClean="0"/>
              <a:t> signálov, .... Poďme teda rozanalyzovať príklad z úvody prednášky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40371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Roztrieštená</a:t>
            </a:r>
            <a:r>
              <a:rPr lang="sk-SK" baseline="0" dirty="0" smtClean="0"/>
              <a:t> pozornosť znamená, že divák sa nevie zorientovať a takáto vizuálna komunikácia ho unavuje.</a:t>
            </a:r>
          </a:p>
          <a:p>
            <a:r>
              <a:rPr lang="sk-SK" dirty="0" smtClean="0"/>
              <a:t>A</a:t>
            </a:r>
            <a:r>
              <a:rPr lang="sk-SK" baseline="0" dirty="0" smtClean="0"/>
              <a:t> aj keby sme túto konkrétnu stránku vyladili v súlade s pravidlami nášho vnímania, stále ešte narazíme na problém:</a:t>
            </a:r>
            <a:br>
              <a:rPr lang="sk-SK" baseline="0" dirty="0" smtClean="0"/>
            </a:br>
            <a:r>
              <a:rPr lang="sk-SK" baseline="0" dirty="0" smtClean="0"/>
              <a:t>ABSOLÚTNA NEZHODA S INÝMI STRÁNKAMI, čo je vlastnosť, ktorá spôsobuje dezorientáciu, musíme na susedných stránkach vždy nanovo hľadať oporné body. Poďme sa ešte pozrieť od bývalých súperov </a:t>
            </a:r>
            <a:r>
              <a:rPr lang="sk-SK" baseline="0" dirty="0" err="1" smtClean="0"/>
              <a:t>myspace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facebook</a:t>
            </a:r>
            <a:r>
              <a:rPr lang="sk-SK" baseline="0" dirty="0" smtClean="0"/>
              <a:t> na porovnanie iných konkurentov.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115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5123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Obidve</a:t>
            </a:r>
            <a:r>
              <a:rPr lang="sk-SK" baseline="0" dirty="0" smtClean="0"/>
              <a:t> spoločnosti ponúkajú tú istú službu. Každá zvolila úplne iný prístup k svojmu hlavnému obchodnému nástroju.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46236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250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Ďalej by sme už zachádzali do témy </a:t>
            </a:r>
            <a:r>
              <a:rPr lang="sk-SK" baseline="0" dirty="0" err="1" smtClean="0"/>
              <a:t>user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experience</a:t>
            </a:r>
            <a:r>
              <a:rPr lang="sk-SK" baseline="0" dirty="0" smtClean="0"/>
              <a:t>, a to je téma na samostatnú prednášku. Zostaňme ešte pri ľudskej pozornosti, pretože nie len to je zaujímavé, ako a čo vnímame, ale aj to, čo a ako nevnímame .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45332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6572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Intentional</a:t>
            </a:r>
            <a:r>
              <a:rPr lang="sk-SK" dirty="0" smtClean="0"/>
              <a:t> </a:t>
            </a:r>
            <a:r>
              <a:rPr lang="sk-SK" dirty="0" err="1" smtClean="0"/>
              <a:t>blindness</a:t>
            </a:r>
            <a:r>
              <a:rPr lang="sk-SK" dirty="0" smtClean="0"/>
              <a:t>: </a:t>
            </a:r>
            <a:r>
              <a:rPr lang="sk-SK" dirty="0" err="1" smtClean="0"/>
              <a:t>Invisible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gorilla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Dan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Simons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Viscog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laboratories</a:t>
            </a:r>
            <a:endParaRPr lang="sk-SK" baseline="0" dirty="0" smtClean="0"/>
          </a:p>
          <a:p>
            <a:r>
              <a:rPr lang="sk-SK" baseline="0" dirty="0" err="1" smtClean="0"/>
              <a:t>Smooth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change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abrupt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change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flash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demá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2624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82448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52147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49030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60564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Detekcia objektov = detekcia hrán</a:t>
            </a:r>
          </a:p>
          <a:p>
            <a:r>
              <a:rPr lang="sk-SK" dirty="0" smtClean="0"/>
              <a:t>Naopak: hrany v obraze = objekty ?</a:t>
            </a:r>
          </a:p>
          <a:p>
            <a:r>
              <a:rPr lang="sk-SK" dirty="0" smtClean="0"/>
              <a:t>Čím menej hrán, tým menej vyplytvanej pozornosti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216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Ako je možné, že sociálna sieť, ktorá dáva používateľom širokú kreatívnu kontrolu nad vzhľadom ich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profilu prehrala súboj so službou, ktorá až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totalitárne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prikazuje jeden jediný vzhľad pre všetkých?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22298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227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4686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21744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5074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Konflikt so zvykom čítať stĺpcový graf podľa výšky</a:t>
            </a:r>
          </a:p>
          <a:p>
            <a:r>
              <a:rPr lang="sk-SK" dirty="0" smtClean="0"/>
              <a:t>Kontrast s pozadím, resp. intenzita</a:t>
            </a:r>
            <a:r>
              <a:rPr lang="en-US" dirty="0" smtClean="0"/>
              <a:t> </a:t>
            </a:r>
            <a:r>
              <a:rPr lang="sk-SK" dirty="0" smtClean="0"/>
              <a:t>farby pridáva na váhe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2938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38703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44599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65615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6445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Vybral</a:t>
            </a:r>
            <a:r>
              <a:rPr lang="sk-SK" baseline="0" dirty="0" smtClean="0"/>
              <a:t> som zábery zo staršej verzie vzhľadu, kedy sa ešte dalo hovoriť o súperení medzi týmito dvomi službami.</a:t>
            </a:r>
          </a:p>
          <a:p>
            <a:r>
              <a:rPr lang="sk-SK" dirty="0" smtClean="0"/>
              <a:t>Dnešná verzia vzhľadu FB ponúka</a:t>
            </a:r>
            <a:r>
              <a:rPr lang="sk-SK" baseline="0" dirty="0" smtClean="0"/>
              <a:t> o trochu väčšiu variabilitu. Teda aspoň čo do plochy </a:t>
            </a:r>
            <a:r>
              <a:rPr lang="sk-SK" baseline="0" dirty="0" err="1" smtClean="0"/>
              <a:t>pixelov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Základná kostra je ale stále striktne predpísaná. A o to ide. O vzhľad (farby, fonty) ide až na druhom mieste, preto ani nebudem veľmi rozprávať o estetike alebo grafickom dizajne.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2188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 skratke sa toto dá pomenovať ako</a:t>
            </a:r>
            <a:r>
              <a:rPr lang="sk-SK" baseline="0" dirty="0" smtClean="0"/>
              <a:t> chaos. Aby sme ale vedeli túto cudziu negatívnu skúsenosť premeniť v niečo pozitívne pre nás, skúsime tento chaos definovať, analyzovať, rozmeniť na drobné a využiť nadobudnuté poznatky k lepšiemu návrhu používateľského rozhrania, </a:t>
            </a:r>
            <a:r>
              <a:rPr lang="sk-SK" baseline="0" dirty="0" err="1" smtClean="0"/>
              <a:t>webstránok</a:t>
            </a:r>
            <a:r>
              <a:rPr lang="sk-SK" baseline="0" dirty="0" smtClean="0"/>
              <a:t>, prezentácií a iných nástrojov vizuálnej komunikácie. A k tomu dúfam poslúži aj táto prednáška, ktorá vysvetlí niektoré základné princípy vizuálneho vnímania a interakcie a ich aplikácie v praxi.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0395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r>
              <a:rPr lang="sk-SK" baseline="0" dirty="0" smtClean="0"/>
              <a:t> porovnaní s inými IT riešeniami narážajú používateľsky orientované systémy na limity v ľudskom faktore. Naša HW konfigurácia je veľmi pevne daná. Na jednu stranu to má výhodu v tom, že nemusím vo svojich prednáškach aktualizovať informácie tak často ako napr. pán Macko. Ale bohužiaľ pre vývojárov to znamená, že narážajú na obmedzenia, ktorá sa nedajú posunúť výkonnejším železom.</a:t>
            </a:r>
          </a:p>
          <a:p>
            <a:endParaRPr lang="sk-SK" baseline="0" dirty="0" smtClean="0"/>
          </a:p>
          <a:p>
            <a:r>
              <a:rPr lang="sk-SK" baseline="0" dirty="0" smtClean="0"/>
              <a:t>V skratke teda, čo sú tie veci, vďaka ktorým je náš zrak, resp. vizuálny systém síce veľmi výkonný ale má svoje obmedzenia?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755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525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Toto</a:t>
            </a:r>
            <a:r>
              <a:rPr lang="sk-SK" baseline="0" dirty="0" smtClean="0"/>
              <a:t> len v skratke, neskôr sa budem k jednotlivým bodom vracať bližšie pri príkladoch</a:t>
            </a:r>
          </a:p>
          <a:p>
            <a:endParaRPr lang="sk-SK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Napriek tomu, že celý obraz vidíme okamžite, tak ľudská pozornosť je limitovaná tým, ako dlho nám trvá „prečítanie“ obrazu a koľko objektov vieme naraz identifikovať. Navyše</a:t>
            </a:r>
            <a:r>
              <a:rPr lang="sk-SK" baseline="0" dirty="0" smtClean="0"/>
              <a:t> naša pozornosť sa pohybuje do veľkej miery podvedome na základe vizuálnej </a:t>
            </a:r>
            <a:r>
              <a:rPr lang="sk-SK" baseline="0" dirty="0" err="1" smtClean="0"/>
              <a:t>prominencie</a:t>
            </a:r>
            <a:r>
              <a:rPr lang="sk-SK" baseline="0" dirty="0" smtClean="0"/>
              <a:t>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9655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978F-99B9-4276-B212-740F3A9EB022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74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77072"/>
            <a:ext cx="7772400" cy="1470025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</a:t>
            </a:r>
            <a:r>
              <a:rPr lang="sk-SK" noProof="0" dirty="0" err="1" smtClean="0"/>
              <a:t>Master</a:t>
            </a:r>
            <a:r>
              <a:rPr lang="sk-SK" noProof="0" dirty="0" smtClean="0"/>
              <a:t> </a:t>
            </a:r>
            <a:r>
              <a:rPr lang="sk-SK" noProof="0" dirty="0" err="1" smtClean="0"/>
              <a:t>title</a:t>
            </a:r>
            <a:r>
              <a:rPr lang="sk-SK" noProof="0" dirty="0" smtClean="0"/>
              <a:t> </a:t>
            </a:r>
            <a:r>
              <a:rPr lang="sk-SK" noProof="0" dirty="0" err="1" smtClean="0"/>
              <a:t>style</a:t>
            </a:r>
            <a:endParaRPr lang="sk-S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3407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</a:t>
            </a:r>
            <a:r>
              <a:rPr lang="sk-SK" noProof="0" dirty="0" err="1" smtClean="0"/>
              <a:t>Master</a:t>
            </a:r>
            <a:r>
              <a:rPr lang="sk-SK" noProof="0" dirty="0" smtClean="0"/>
              <a:t> </a:t>
            </a:r>
            <a:r>
              <a:rPr lang="sk-SK" noProof="0" dirty="0" err="1" smtClean="0"/>
              <a:t>subtitle</a:t>
            </a:r>
            <a:r>
              <a:rPr lang="sk-SK" noProof="0" dirty="0" smtClean="0"/>
              <a:t> </a:t>
            </a:r>
            <a:r>
              <a:rPr lang="sk-SK" noProof="0" dirty="0" err="1" smtClean="0"/>
              <a:t>style</a:t>
            </a:r>
            <a:endParaRPr lang="sk-S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5B5B-3474-453B-9810-7D0BABF8C8BA}" type="datetime1">
              <a:rPr lang="sk-SK" smtClean="0"/>
              <a:pPr/>
              <a:t>21. 11. 2012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9DC0-4280-48D8-AD06-0C98D22A73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 userDrawn="1"/>
        </p:nvSpPr>
        <p:spPr>
          <a:xfrm>
            <a:off x="-2390" y="6028863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2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4856" cy="648072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</a:t>
            </a:r>
            <a:r>
              <a:rPr lang="sk-SK" noProof="0" dirty="0" err="1" smtClean="0"/>
              <a:t>Master</a:t>
            </a:r>
            <a:r>
              <a:rPr lang="sk-SK" noProof="0" dirty="0" smtClean="0"/>
              <a:t> </a:t>
            </a:r>
            <a:r>
              <a:rPr lang="sk-SK" noProof="0" dirty="0" err="1" smtClean="0"/>
              <a:t>title</a:t>
            </a:r>
            <a:r>
              <a:rPr lang="sk-SK" noProof="0" dirty="0" smtClean="0"/>
              <a:t> </a:t>
            </a:r>
            <a:r>
              <a:rPr lang="sk-SK" noProof="0" dirty="0" err="1" smtClean="0"/>
              <a:t>style</a:t>
            </a:r>
            <a:endParaRPr lang="sk-S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32859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</a:t>
            </a:r>
            <a:r>
              <a:rPr lang="sk-SK" noProof="0" dirty="0" err="1" smtClean="0"/>
              <a:t>Master</a:t>
            </a:r>
            <a:r>
              <a:rPr lang="sk-SK" noProof="0" dirty="0" smtClean="0"/>
              <a:t> text </a:t>
            </a:r>
            <a:r>
              <a:rPr lang="sk-SK" noProof="0" dirty="0" err="1" smtClean="0"/>
              <a:t>styles</a:t>
            </a:r>
            <a:endParaRPr lang="sk-SK" noProof="0" dirty="0" smtClean="0"/>
          </a:p>
          <a:p>
            <a:pPr lvl="1"/>
            <a:r>
              <a:rPr lang="sk-SK" noProof="0" dirty="0" err="1" smtClean="0"/>
              <a:t>Second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2"/>
            <a:r>
              <a:rPr lang="sk-SK" noProof="0" dirty="0" err="1" smtClean="0"/>
              <a:t>Third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3"/>
            <a:r>
              <a:rPr lang="sk-SK" noProof="0" dirty="0" err="1" smtClean="0"/>
              <a:t>Fourth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4"/>
            <a:r>
              <a:rPr lang="sk-SK" noProof="0" dirty="0" err="1" smtClean="0"/>
              <a:t>Fifth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70114"/>
            <a:ext cx="864096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C57EE0-2BD1-419D-BFAF-5010B99BF8CE}" type="datetime1">
              <a:rPr lang="sk-SK" smtClean="0"/>
              <a:pPr/>
              <a:t>21. 11. 2012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626" y="6470114"/>
            <a:ext cx="7113864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104" y="6470114"/>
            <a:ext cx="44239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DC59DC0-4280-48D8-AD06-0C98D22A73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286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noProof="0" smtClean="0"/>
              <a:t>Click to edit Master title style</a:t>
            </a:r>
            <a:endParaRPr lang="sk-S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  <a:endParaRPr lang="sk-S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6A75-252A-4052-BFAB-6D2131F11CD6}" type="datetime1">
              <a:rPr lang="sk-SK" smtClean="0"/>
              <a:pPr/>
              <a:t>21. 11. 2012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9DC0-4280-48D8-AD06-0C98D22A73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86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Britann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77072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+mj-lt"/>
              </a:rPr>
              <a:t>Prečo pre oči niekedy </a:t>
            </a:r>
            <a:r>
              <a:rPr lang="sk-SK" b="1" dirty="0" smtClean="0">
                <a:latin typeface="+mj-lt"/>
              </a:rPr>
              <a:t>nevidíme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sk-SK" b="1" dirty="0" smtClean="0">
                <a:latin typeface="+mj-lt"/>
              </a:rPr>
              <a:t>a </a:t>
            </a:r>
            <a:r>
              <a:rPr lang="sk-SK" b="1" dirty="0">
                <a:latin typeface="+mj-lt"/>
              </a:rPr>
              <a:t>čo sa z toho naučiť pre web, GUI a prezentácie?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Matej Novotný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Pozornosť je: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Limitovaná</a:t>
            </a:r>
          </a:p>
          <a:p>
            <a:pPr lvl="1"/>
            <a:r>
              <a:rPr lang="sk-SK" dirty="0" smtClean="0"/>
              <a:t>Ľudskou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trpezlivosťou</a:t>
            </a:r>
            <a:endParaRPr lang="sk-SK" dirty="0"/>
          </a:p>
          <a:p>
            <a:pPr lvl="1"/>
            <a:r>
              <a:rPr lang="sk-SK" dirty="0"/>
              <a:t>Rušivými vplyvmi</a:t>
            </a:r>
          </a:p>
          <a:p>
            <a:pPr lvl="1"/>
            <a:r>
              <a:rPr lang="sk-SK" dirty="0"/>
              <a:t>Časom</a:t>
            </a:r>
          </a:p>
          <a:p>
            <a:r>
              <a:rPr lang="sk-SK" dirty="0"/>
              <a:t>Potrebná</a:t>
            </a:r>
          </a:p>
          <a:p>
            <a:pPr lvl="1"/>
            <a:r>
              <a:rPr lang="sk-SK" dirty="0"/>
              <a:t>k nájdeniu informácie</a:t>
            </a:r>
          </a:p>
          <a:p>
            <a:pPr lvl="1"/>
            <a:r>
              <a:rPr lang="sk-SK" dirty="0"/>
              <a:t>k spracovaniu informácie</a:t>
            </a:r>
          </a:p>
          <a:p>
            <a:r>
              <a:rPr lang="sk-SK" dirty="0"/>
              <a:t>Vzácna a cenná </a:t>
            </a:r>
            <a:r>
              <a:rPr lang="sk-SK" dirty="0" smtClean="0"/>
              <a:t>komodita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620888" cy="30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7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Čo je vizuálna výraznosť (</a:t>
            </a:r>
            <a:r>
              <a:rPr lang="sk-SK" dirty="0" err="1"/>
              <a:t>prominencia</a:t>
            </a:r>
            <a:r>
              <a:rPr lang="sk-SK" dirty="0"/>
              <a:t>)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Jednotlivé grafické elementy súťažia o pozornosť</a:t>
            </a:r>
          </a:p>
          <a:p>
            <a:r>
              <a:rPr lang="sk-SK" dirty="0"/>
              <a:t>Body dostávajú za: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sk-SK" dirty="0" err="1"/>
              <a:t>Entry</a:t>
            </a:r>
            <a:r>
              <a:rPr lang="sk-SK" dirty="0"/>
              <a:t> point – víťaz súťaže o pozornosť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3791" y="2887859"/>
            <a:ext cx="3573413" cy="24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£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/>
            <a:r>
              <a:rPr lang="sk-SK" sz="2800" dirty="0" smtClean="0"/>
              <a:t>Kontrast	</a:t>
            </a:r>
          </a:p>
          <a:p>
            <a:pPr lvl="1"/>
            <a:r>
              <a:rPr lang="sk-SK" sz="2800" dirty="0" smtClean="0"/>
              <a:t>Veľkosť</a:t>
            </a:r>
          </a:p>
          <a:p>
            <a:pPr lvl="1"/>
            <a:r>
              <a:rPr lang="sk-SK" sz="2800" dirty="0" smtClean="0"/>
              <a:t>Jednoduchosť</a:t>
            </a:r>
          </a:p>
          <a:p>
            <a:pPr lvl="1"/>
            <a:r>
              <a:rPr lang="sk-SK" sz="2800" dirty="0" smtClean="0"/>
              <a:t>Pohyb</a:t>
            </a:r>
          </a:p>
          <a:p>
            <a:pPr lvl="1"/>
            <a:r>
              <a:rPr lang="sk-SK" sz="2800" dirty="0" smtClean="0"/>
              <a:t>Farby</a:t>
            </a:r>
          </a:p>
          <a:p>
            <a:endParaRPr lang="sk-SK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35896" y="2887859"/>
            <a:ext cx="5112568" cy="24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£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/>
            <a:r>
              <a:rPr lang="sk-SK" sz="2800" dirty="0" smtClean="0"/>
              <a:t>Výraznosť fontu</a:t>
            </a:r>
          </a:p>
          <a:p>
            <a:pPr lvl="1"/>
            <a:r>
              <a:rPr lang="sk-SK" sz="2800" dirty="0" smtClean="0"/>
              <a:t>Pozíciu</a:t>
            </a:r>
          </a:p>
          <a:p>
            <a:pPr lvl="1"/>
            <a:r>
              <a:rPr lang="sk-SK" sz="2800" dirty="0" smtClean="0"/>
              <a:t>Tvár</a:t>
            </a:r>
            <a:r>
              <a:rPr lang="en-US" sz="2800" dirty="0" smtClean="0"/>
              <a:t> / o</a:t>
            </a:r>
            <a:r>
              <a:rPr lang="sk-SK" sz="2800" dirty="0" smtClean="0"/>
              <a:t>či</a:t>
            </a:r>
            <a:r>
              <a:rPr lang="en-US" sz="2800" dirty="0" smtClean="0"/>
              <a:t> / </a:t>
            </a:r>
            <a:r>
              <a:rPr lang="en-US" sz="2800" dirty="0" err="1" smtClean="0"/>
              <a:t>telo</a:t>
            </a:r>
            <a:endParaRPr lang="en-US" sz="2800" dirty="0" smtClean="0"/>
          </a:p>
          <a:p>
            <a:pPr lvl="1"/>
            <a:r>
              <a:rPr lang="sk-SK" sz="2800" dirty="0" smtClean="0"/>
              <a:t>Okolie, k</a:t>
            </a:r>
            <a:r>
              <a:rPr lang="en-US" sz="2800" dirty="0" err="1" smtClean="0"/>
              <a:t>ontext</a:t>
            </a:r>
            <a:endParaRPr lang="en-US" sz="2800" dirty="0" smtClean="0"/>
          </a:p>
          <a:p>
            <a:pPr lvl="1"/>
            <a:r>
              <a:rPr lang="sk-SK" sz="2800" dirty="0" smtClean="0"/>
              <a:t>Ostrosť obrazu           ... a iné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7381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Súťaž o pozornosť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" y="1628800"/>
            <a:ext cx="91214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" y="1628800"/>
            <a:ext cx="91214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" y="1628800"/>
            <a:ext cx="91214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" y="1628800"/>
            <a:ext cx="91214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7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Využitie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Pripútanie pozornosti a riadenie toku pozornosti</a:t>
            </a:r>
          </a:p>
          <a:p>
            <a:r>
              <a:rPr lang="sk-SK" dirty="0"/>
              <a:t>Aktívne prvky v GUI, </a:t>
            </a:r>
            <a:r>
              <a:rPr lang="sk-SK" dirty="0" err="1"/>
              <a:t>call-to-action</a:t>
            </a:r>
            <a:r>
              <a:rPr lang="sk-SK" dirty="0"/>
              <a:t> na webe</a:t>
            </a:r>
          </a:p>
          <a:p>
            <a:r>
              <a:rPr lang="sk-SK" dirty="0"/>
              <a:t>Isté vizuálne vlastnosti vnímame okamžite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sk-SK" dirty="0" smtClean="0"/>
              <a:t>ohľadu </a:t>
            </a:r>
            <a:r>
              <a:rPr lang="sk-SK" dirty="0"/>
              <a:t>na to, koľko iných objektov je v zábere</a:t>
            </a:r>
          </a:p>
          <a:p>
            <a:pPr lvl="1"/>
            <a:r>
              <a:rPr lang="sk-SK" dirty="0" err="1"/>
              <a:t>Pre-attentive</a:t>
            </a:r>
            <a:r>
              <a:rPr lang="sk-SK" dirty="0"/>
              <a:t> </a:t>
            </a:r>
            <a:r>
              <a:rPr lang="sk-SK" dirty="0" err="1"/>
              <a:t>processing</a:t>
            </a:r>
            <a:endParaRPr lang="sk-SK" dirty="0"/>
          </a:p>
          <a:p>
            <a:pPr lvl="1"/>
            <a:r>
              <a:rPr lang="sk-SK" dirty="0"/>
              <a:t>Napr.: farba, </a:t>
            </a:r>
            <a:r>
              <a:rPr lang="en-US" dirty="0" err="1"/>
              <a:t>tvar</a:t>
            </a:r>
            <a:r>
              <a:rPr lang="en-US" dirty="0"/>
              <a:t>,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vypuklosť, podčiarknutie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 flipH="1">
            <a:off x="5435348" y="4937728"/>
            <a:ext cx="3591338" cy="11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6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Priority a tok pozornosti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Pozornosť je obmedzená → priority</a:t>
            </a:r>
          </a:p>
          <a:p>
            <a:r>
              <a:rPr lang="sk-SK" dirty="0"/>
              <a:t>Priority → tok pozornosti (</a:t>
            </a:r>
            <a:r>
              <a:rPr lang="sk-SK" dirty="0" err="1"/>
              <a:t>attention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Vieme využiť odstupňovanú vizuálnu</a:t>
            </a:r>
            <a:br>
              <a:rPr lang="sk-SK" dirty="0"/>
            </a:br>
            <a:r>
              <a:rPr lang="sk-SK" dirty="0" err="1"/>
              <a:t>prominenciu</a:t>
            </a:r>
            <a:r>
              <a:rPr lang="sk-SK" dirty="0"/>
              <a:t> pre rôzne úrovne informácie podľa priority</a:t>
            </a:r>
            <a:endParaRPr lang="en-US" dirty="0"/>
          </a:p>
          <a:p>
            <a:r>
              <a:rPr lang="sk-SK" dirty="0"/>
              <a:t>Tok pozornosti ovplyvňuje:</a:t>
            </a:r>
          </a:p>
          <a:p>
            <a:pPr lvl="1"/>
            <a:r>
              <a:rPr lang="sk-SK" dirty="0"/>
              <a:t>Vizuálna </a:t>
            </a:r>
            <a:r>
              <a:rPr lang="sk-SK" dirty="0" err="1"/>
              <a:t>prominencia</a:t>
            </a:r>
            <a:endParaRPr lang="sk-SK" dirty="0"/>
          </a:p>
          <a:p>
            <a:pPr lvl="1"/>
            <a:r>
              <a:rPr lang="sk-SK" dirty="0"/>
              <a:t>Zaužívaný pohyb zraku (doprava, nadol)</a:t>
            </a:r>
          </a:p>
          <a:p>
            <a:pPr lvl="1"/>
            <a:r>
              <a:rPr lang="sk-SK" dirty="0"/>
              <a:t>Šípky, rytmus</a:t>
            </a:r>
            <a:r>
              <a:rPr lang="en-US" dirty="0"/>
              <a:t>, </a:t>
            </a:r>
            <a:r>
              <a:rPr lang="sk-SK" dirty="0"/>
              <a:t>smer pohľadu osoby </a:t>
            </a:r>
            <a:r>
              <a:rPr lang="en-US" dirty="0" smtClean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782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sk-SK" dirty="0" err="1"/>
              <a:t>ok</a:t>
            </a:r>
            <a:r>
              <a:rPr lang="sk-SK" dirty="0"/>
              <a:t> pozornosti podľa výraznosti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3050"/>
            <a:ext cx="7377631" cy="52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259632" y="1724464"/>
            <a:ext cx="4123427" cy="249662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1196112"/>
            <a:ext cx="1656184" cy="769441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Entry point</a:t>
            </a:r>
            <a:r>
              <a:rPr lang="sk-SK" sz="2000" dirty="0" smtClean="0">
                <a:solidFill>
                  <a:schemeClr val="bg1"/>
                </a:solidFill>
              </a:rPr>
              <a:t> =</a:t>
            </a:r>
          </a:p>
          <a:p>
            <a:pPr algn="r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1.krok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385301" y="1582698"/>
            <a:ext cx="1107946" cy="3898529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4364" y="1180722"/>
            <a:ext cx="1656184" cy="400110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2.krok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264188" y="4941168"/>
            <a:ext cx="6139148" cy="1080120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08104" y="1858631"/>
            <a:ext cx="1728192" cy="2338801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335" y="4397487"/>
            <a:ext cx="1201864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3.krok(y)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5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Absencia toku pozornosti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08920"/>
            <a:ext cx="8928992" cy="3600400"/>
          </a:xfrm>
        </p:spPr>
        <p:txBody>
          <a:bodyPr>
            <a:normAutofit/>
          </a:bodyPr>
          <a:lstStyle/>
          <a:p>
            <a:r>
              <a:rPr lang="sk-SK" dirty="0" smtClean="0"/>
              <a:t>Kde </a:t>
            </a:r>
            <a:r>
              <a:rPr lang="sk-SK" dirty="0"/>
              <a:t>je</a:t>
            </a:r>
            <a:br>
              <a:rPr lang="sk-SK" dirty="0"/>
            </a:br>
            <a:r>
              <a:rPr lang="sk-SK" dirty="0" err="1"/>
              <a:t>entry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point</a:t>
            </a:r>
            <a:r>
              <a:rPr lang="sk-SK" dirty="0" smtClean="0"/>
              <a:t>?</a:t>
            </a:r>
            <a:endParaRPr lang="sk-SK" dirty="0"/>
          </a:p>
          <a:p>
            <a:r>
              <a:rPr lang="sk-SK" dirty="0"/>
              <a:t>Kadiaľ</a:t>
            </a:r>
            <a:br>
              <a:rPr lang="sk-SK" dirty="0"/>
            </a:br>
            <a:r>
              <a:rPr lang="sk-SK" dirty="0"/>
              <a:t>tečie</a:t>
            </a:r>
            <a:br>
              <a:rPr lang="sk-SK" dirty="0"/>
            </a:br>
            <a:r>
              <a:rPr lang="sk-SK" dirty="0"/>
              <a:t>pozornosť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485" y="980728"/>
            <a:ext cx="69260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26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Zle navrhnutý tok pozornosti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980728"/>
            <a:ext cx="3312368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Auto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„COMBINED“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Logo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Text</a:t>
            </a:r>
          </a:p>
          <a:p>
            <a:pPr lvl="1"/>
            <a:r>
              <a:rPr lang="sk-SK" dirty="0"/>
              <a:t>Reálne riziko,</a:t>
            </a:r>
            <a:br>
              <a:rPr lang="sk-SK" dirty="0"/>
            </a:br>
            <a:r>
              <a:rPr lang="sk-SK" dirty="0"/>
              <a:t>že text</a:t>
            </a:r>
            <a:br>
              <a:rPr lang="sk-SK" dirty="0"/>
            </a:br>
            <a:r>
              <a:rPr lang="sk-SK" dirty="0"/>
              <a:t>ostane</a:t>
            </a:r>
            <a:br>
              <a:rPr lang="sk-SK" dirty="0"/>
            </a:br>
            <a:r>
              <a:rPr lang="sk-SK" dirty="0"/>
              <a:t>neprečítaný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5" y="1052736"/>
            <a:ext cx="54932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1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Správne využitie toku pozornosti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56" y="980728"/>
            <a:ext cx="216024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</a:t>
            </a:r>
            <a:r>
              <a:rPr lang="sk-SK" dirty="0" err="1" smtClean="0"/>
              <a:t>lavná</a:t>
            </a:r>
            <a:r>
              <a:rPr lang="sk-SK" dirty="0" smtClean="0"/>
              <a:t> </a:t>
            </a:r>
            <a:r>
              <a:rPr lang="sk-SK" dirty="0"/>
              <a:t>oblasť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Reklama</a:t>
            </a:r>
            <a:r>
              <a:rPr lang="en-US" dirty="0"/>
              <a:t>,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Doporučené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Bestsellery</a:t>
            </a:r>
            <a:endParaRPr lang="sk-SK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k-SK" dirty="0" smtClean="0"/>
              <a:t>Posuny </a:t>
            </a:r>
            <a:r>
              <a:rPr lang="sk-SK" dirty="0"/>
              <a:t>doprava</a:t>
            </a:r>
            <a:br>
              <a:rPr lang="sk-SK" dirty="0"/>
            </a:br>
            <a:r>
              <a:rPr lang="sk-SK" dirty="0"/>
              <a:t>alebo nadol sú </a:t>
            </a:r>
            <a:r>
              <a:rPr lang="sk-SK" dirty="0" smtClean="0"/>
              <a:t>prirodzené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2650"/>
            <a:ext cx="6553273" cy="50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/>
          <p:nvPr/>
        </p:nvSpPr>
        <p:spPr bwMode="auto">
          <a:xfrm>
            <a:off x="107504" y="894681"/>
            <a:ext cx="6640650" cy="5329995"/>
          </a:xfrm>
          <a:custGeom>
            <a:avLst/>
            <a:gdLst/>
            <a:ahLst/>
            <a:cxnLst/>
            <a:rect l="l" t="t" r="r" b="b"/>
            <a:pathLst>
              <a:path w="5472608" h="4392488">
                <a:moveTo>
                  <a:pt x="936104" y="544876"/>
                </a:moveTo>
                <a:lnTo>
                  <a:pt x="936104" y="2777124"/>
                </a:lnTo>
                <a:lnTo>
                  <a:pt x="3888432" y="2777124"/>
                </a:lnTo>
                <a:lnTo>
                  <a:pt x="3888432" y="544876"/>
                </a:lnTo>
                <a:close/>
                <a:moveTo>
                  <a:pt x="0" y="0"/>
                </a:moveTo>
                <a:lnTo>
                  <a:pt x="5472608" y="0"/>
                </a:lnTo>
                <a:lnTo>
                  <a:pt x="5472608" y="4392488"/>
                </a:lnTo>
                <a:lnTo>
                  <a:pt x="0" y="4392488"/>
                </a:lnTo>
                <a:close/>
              </a:path>
            </a:pathLst>
          </a:custGeom>
          <a:solidFill>
            <a:srgbClr val="0D0D0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9"/>
          <p:cNvSpPr/>
          <p:nvPr/>
        </p:nvSpPr>
        <p:spPr bwMode="auto">
          <a:xfrm>
            <a:off x="107504" y="894681"/>
            <a:ext cx="6640650" cy="5329995"/>
          </a:xfrm>
          <a:custGeom>
            <a:avLst/>
            <a:gdLst/>
            <a:ahLst/>
            <a:cxnLst/>
            <a:rect l="l" t="t" r="r" b="b"/>
            <a:pathLst>
              <a:path w="5472608" h="4392488">
                <a:moveTo>
                  <a:pt x="72008" y="2880320"/>
                </a:moveTo>
                <a:lnTo>
                  <a:pt x="72008" y="4217859"/>
                </a:lnTo>
                <a:lnTo>
                  <a:pt x="3816424" y="4217859"/>
                </a:lnTo>
                <a:lnTo>
                  <a:pt x="3816424" y="2880320"/>
                </a:lnTo>
                <a:close/>
                <a:moveTo>
                  <a:pt x="3960440" y="1872208"/>
                </a:moveTo>
                <a:lnTo>
                  <a:pt x="3960440" y="2592288"/>
                </a:lnTo>
                <a:lnTo>
                  <a:pt x="5400600" y="2592288"/>
                </a:lnTo>
                <a:lnTo>
                  <a:pt x="5400600" y="1872208"/>
                </a:lnTo>
                <a:close/>
                <a:moveTo>
                  <a:pt x="0" y="0"/>
                </a:moveTo>
                <a:lnTo>
                  <a:pt x="5472608" y="0"/>
                </a:lnTo>
                <a:lnTo>
                  <a:pt x="5472608" y="4392488"/>
                </a:lnTo>
                <a:lnTo>
                  <a:pt x="0" y="4392488"/>
                </a:lnTo>
                <a:close/>
              </a:path>
            </a:pathLst>
          </a:custGeom>
          <a:solidFill>
            <a:srgbClr val="0D0D0D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3"/>
          <p:cNvSpPr/>
          <p:nvPr/>
        </p:nvSpPr>
        <p:spPr bwMode="auto">
          <a:xfrm>
            <a:off x="107504" y="894681"/>
            <a:ext cx="6640650" cy="5329995"/>
          </a:xfrm>
          <a:custGeom>
            <a:avLst/>
            <a:gdLst/>
            <a:ahLst/>
            <a:cxnLst/>
            <a:rect l="l" t="t" r="r" b="b"/>
            <a:pathLst>
              <a:path w="5472608" h="4392488">
                <a:moveTo>
                  <a:pt x="3888432" y="2880320"/>
                </a:moveTo>
                <a:lnTo>
                  <a:pt x="3888432" y="4217859"/>
                </a:lnTo>
                <a:lnTo>
                  <a:pt x="5328592" y="4217859"/>
                </a:lnTo>
                <a:lnTo>
                  <a:pt x="5328592" y="2880320"/>
                </a:lnTo>
                <a:close/>
                <a:moveTo>
                  <a:pt x="0" y="0"/>
                </a:moveTo>
                <a:lnTo>
                  <a:pt x="5472608" y="0"/>
                </a:lnTo>
                <a:lnTo>
                  <a:pt x="5472608" y="4392488"/>
                </a:lnTo>
                <a:lnTo>
                  <a:pt x="0" y="4392488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8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Definujme</a:t>
            </a:r>
            <a:r>
              <a:rPr lang="en-US" dirty="0" smtClean="0"/>
              <a:t>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980728"/>
            <a:ext cx="3960440" cy="5472608"/>
          </a:xfrm>
        </p:spPr>
        <p:txBody>
          <a:bodyPr>
            <a:normAutofit fontScale="92500"/>
          </a:bodyPr>
          <a:lstStyle/>
          <a:p>
            <a:r>
              <a:rPr lang="sk-SK" dirty="0"/>
              <a:t>Nejednoznačné </a:t>
            </a:r>
            <a:r>
              <a:rPr lang="sk-SK" dirty="0" err="1"/>
              <a:t>entry</a:t>
            </a:r>
            <a:r>
              <a:rPr lang="sk-SK" dirty="0"/>
              <a:t> pointy</a:t>
            </a:r>
          </a:p>
          <a:p>
            <a:r>
              <a:rPr lang="sk-SK" dirty="0"/>
              <a:t>Aktívne prvky nie sú</a:t>
            </a:r>
            <a:br>
              <a:rPr lang="sk-SK" dirty="0"/>
            </a:br>
            <a:r>
              <a:rPr lang="sk-SK" dirty="0"/>
              <a:t>odlíšené od pasívnych</a:t>
            </a:r>
          </a:p>
          <a:p>
            <a:r>
              <a:rPr lang="sk-SK" dirty="0"/>
              <a:t>Slabý kontrast kvôli</a:t>
            </a:r>
            <a:br>
              <a:rPr lang="sk-SK" dirty="0"/>
            </a:br>
            <a:r>
              <a:rPr lang="sk-SK" dirty="0"/>
              <a:t>priehľadnosti</a:t>
            </a:r>
          </a:p>
          <a:p>
            <a:r>
              <a:rPr lang="sk-SK" dirty="0"/>
              <a:t>Nezhoda s príbuznými </a:t>
            </a:r>
            <a:r>
              <a:rPr lang="sk-SK" dirty="0" err="1" smtClean="0"/>
              <a:t>webstránkami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4" y="1052736"/>
            <a:ext cx="46085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9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Sociálna sieť</a:t>
            </a:r>
          </a:p>
          <a:p>
            <a:r>
              <a:rPr lang="sk-SK" sz="3600" dirty="0" smtClean="0"/>
              <a:t>Multimediálny obsah</a:t>
            </a:r>
          </a:p>
          <a:p>
            <a:r>
              <a:rPr lang="sk-SK" sz="3600" dirty="0" smtClean="0"/>
              <a:t>Bohaté možnosti prispôsobovania vzhľadu</a:t>
            </a:r>
          </a:p>
          <a:p>
            <a:endParaRPr lang="sk-SK" sz="3600" dirty="0" smtClean="0"/>
          </a:p>
          <a:p>
            <a:r>
              <a:rPr lang="sk-SK" sz="3600" dirty="0" smtClean="0"/>
              <a:t>= samé výhody</a:t>
            </a:r>
          </a:p>
          <a:p>
            <a:endParaRPr lang="sk-SK" sz="3600" dirty="0" smtClean="0"/>
          </a:p>
          <a:p>
            <a:r>
              <a:rPr lang="sk-SK" sz="3600" dirty="0" smtClean="0"/>
              <a:t>Odsúdené na úspech!                    ... naozaj?</a:t>
            </a: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xmlns="" val="10079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sk-SK" sz="3900" dirty="0"/>
              <a:t>Porovnajme iných vzájomných konkurentov</a:t>
            </a:r>
            <a:endParaRPr lang="en-US" sz="3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54" y="1772816"/>
            <a:ext cx="47013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" r="15079"/>
          <a:stretch/>
        </p:blipFill>
        <p:spPr bwMode="auto">
          <a:xfrm>
            <a:off x="4981243" y="1772816"/>
            <a:ext cx="39832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Čím viac informácií, tým menej informácií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980728"/>
            <a:ext cx="4824536" cy="5328592"/>
          </a:xfrm>
        </p:spPr>
        <p:txBody>
          <a:bodyPr/>
          <a:lstStyle/>
          <a:p>
            <a:r>
              <a:rPr lang="sk-SK" dirty="0" err="1"/>
              <a:t>Entry</a:t>
            </a:r>
            <a:r>
              <a:rPr lang="sk-SK" dirty="0"/>
              <a:t> point = tvár vpravo</a:t>
            </a:r>
          </a:p>
          <a:p>
            <a:pPr lvl="1"/>
            <a:r>
              <a:rPr lang="sk-SK" dirty="0"/>
              <a:t>ďalšia trasa je neznáma</a:t>
            </a:r>
          </a:p>
          <a:p>
            <a:r>
              <a:rPr lang="sk-SK" dirty="0"/>
              <a:t>Príliš veľa otázok a informácií naraz</a:t>
            </a:r>
          </a:p>
          <a:p>
            <a:r>
              <a:rPr lang="sk-SK" dirty="0" err="1"/>
              <a:t>Call-to-action</a:t>
            </a:r>
            <a:r>
              <a:rPr lang="sk-SK" dirty="0"/>
              <a:t> prvky sú nevýrazné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" r="15079"/>
          <a:stretch/>
        </p:blipFill>
        <p:spPr bwMode="auto">
          <a:xfrm>
            <a:off x="179512" y="1124744"/>
            <a:ext cx="39832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17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Prehľadný a dobre zvládnutý dizajn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890" y="980728"/>
            <a:ext cx="4155606" cy="5328592"/>
          </a:xfrm>
        </p:spPr>
        <p:txBody>
          <a:bodyPr>
            <a:normAutofit/>
          </a:bodyPr>
          <a:lstStyle/>
          <a:p>
            <a:r>
              <a:rPr lang="sk-SK" dirty="0"/>
              <a:t>Trasa </a:t>
            </a:r>
            <a:r>
              <a:rPr lang="sk-SK" dirty="0" smtClean="0"/>
              <a:t>pozornosti</a:t>
            </a:r>
            <a:r>
              <a:rPr lang="en-US" dirty="0" smtClean="0"/>
              <a:t>:</a:t>
            </a:r>
            <a:r>
              <a:rPr lang="sk-SK" dirty="0"/>
              <a:t/>
            </a:r>
            <a:br>
              <a:rPr lang="sk-SK" dirty="0"/>
            </a:br>
            <a:r>
              <a:rPr lang="sk-SK" i="1" dirty="0"/>
              <a:t>auto (</a:t>
            </a:r>
            <a:r>
              <a:rPr lang="en-US" i="1" dirty="0"/>
              <a:t>$</a:t>
            </a:r>
            <a:r>
              <a:rPr lang="sk-SK" i="1" dirty="0"/>
              <a:t>) – logo – </a:t>
            </a:r>
            <a:r>
              <a:rPr lang="sk-SK" i="1" dirty="0" err="1"/>
              <a:t>button</a:t>
            </a:r>
            <a:endParaRPr lang="sk-SK" i="1" dirty="0"/>
          </a:p>
          <a:p>
            <a:r>
              <a:rPr lang="sk-SK" dirty="0"/>
              <a:t>Málo prvkov = </a:t>
            </a:r>
            <a:br>
              <a:rPr lang="sk-SK" dirty="0"/>
            </a:br>
            <a:r>
              <a:rPr lang="sk-SK" dirty="0"/>
              <a:t>lepšia orientácia</a:t>
            </a:r>
          </a:p>
          <a:p>
            <a:r>
              <a:rPr lang="sk-SK" dirty="0"/>
              <a:t>Začiatok prehľadný, ďalšie informácie na podstránkach </a:t>
            </a:r>
            <a:r>
              <a:rPr lang="sk-SK" dirty="0" smtClean="0"/>
              <a:t>neskôr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013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0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uniká našej pozornosti?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7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Zlyhania pozornosti – slepoty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72608"/>
          </a:xfrm>
        </p:spPr>
        <p:txBody>
          <a:bodyPr>
            <a:normAutofit/>
          </a:bodyPr>
          <a:lstStyle/>
          <a:p>
            <a:r>
              <a:rPr lang="sk-SK" dirty="0"/>
              <a:t>Pozornosť je </a:t>
            </a:r>
            <a:r>
              <a:rPr lang="sk-SK" dirty="0" smtClean="0"/>
              <a:t>obmedzená</a:t>
            </a:r>
            <a:r>
              <a:rPr lang="en-US" dirty="0" smtClean="0"/>
              <a:t>. </a:t>
            </a:r>
            <a:r>
              <a:rPr lang="sk-SK" dirty="0" smtClean="0"/>
              <a:t>Sústredenie </a:t>
            </a:r>
            <a:r>
              <a:rPr lang="sk-SK" dirty="0"/>
              <a:t>na jeden objekt vytvára slepotu k iným</a:t>
            </a:r>
          </a:p>
          <a:p>
            <a:r>
              <a:rPr lang="sk-SK" dirty="0"/>
              <a:t>Vnímame cez vizuálny </a:t>
            </a:r>
            <a:r>
              <a:rPr lang="sk-SK" dirty="0" err="1"/>
              <a:t>buffer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Ak ho niečo premaže, oslepí nás to</a:t>
            </a:r>
          </a:p>
          <a:p>
            <a:r>
              <a:rPr lang="sk-SK" dirty="0"/>
              <a:t>Vizuálny </a:t>
            </a:r>
            <a:r>
              <a:rPr lang="sk-SK" dirty="0" err="1"/>
              <a:t>buffer</a:t>
            </a:r>
            <a:r>
              <a:rPr lang="sk-SK" dirty="0"/>
              <a:t> je krátky</a:t>
            </a:r>
            <a:br>
              <a:rPr lang="sk-SK" dirty="0"/>
            </a:br>
            <a:r>
              <a:rPr lang="sk-SK" dirty="0"/>
              <a:t>Sme slepí k pomalým zmenám</a:t>
            </a:r>
          </a:p>
          <a:p>
            <a:r>
              <a:rPr lang="sk-SK" dirty="0"/>
              <a:t>Naučená slepota</a:t>
            </a:r>
            <a:br>
              <a:rPr lang="sk-SK" dirty="0"/>
            </a:br>
            <a:r>
              <a:rPr lang="sk-SK" dirty="0"/>
              <a:t>napr. „</a:t>
            </a:r>
            <a:r>
              <a:rPr lang="sk-SK" dirty="0" err="1"/>
              <a:t>Banner</a:t>
            </a:r>
            <a:r>
              <a:rPr lang="sk-SK" dirty="0"/>
              <a:t> </a:t>
            </a:r>
            <a:r>
              <a:rPr lang="sk-SK" dirty="0" err="1"/>
              <a:t>blindness</a:t>
            </a:r>
            <a:r>
              <a:rPr lang="sk-SK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 </a:t>
            </a:r>
            <a:r>
              <a:rPr lang="sk-SK" dirty="0"/>
              <a:t>– ignorovanie </a:t>
            </a:r>
            <a:r>
              <a:rPr lang="sk-SK" dirty="0" smtClean="0"/>
              <a:t>reklám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611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Change</a:t>
            </a:r>
            <a:r>
              <a:rPr lang="sk-SK" dirty="0" smtClean="0"/>
              <a:t> </a:t>
            </a:r>
            <a:r>
              <a:rPr lang="sk-SK" dirty="0" err="1" smtClean="0"/>
              <a:t>blindness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Test 1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blindness</a:t>
            </a:r>
            <a:r>
              <a:rPr lang="sk-SK" dirty="0"/>
              <a:t> – </a:t>
            </a:r>
            <a:r>
              <a:rPr lang="sk-SK" dirty="0" err="1"/>
              <a:t>prebliknutie</a:t>
            </a:r>
            <a:endParaRPr lang="en-US" dirty="0"/>
          </a:p>
        </p:txBody>
      </p:sp>
      <p:pic>
        <p:nvPicPr>
          <p:cNvPr id="4" name="Picture 3" descr="D:\work\!_Presentations\Occasional\2012-SOFTECON\newyork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54" y="908720"/>
            <a:ext cx="811890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7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Change</a:t>
            </a:r>
            <a:r>
              <a:rPr lang="sk-SK" dirty="0" smtClean="0"/>
              <a:t> </a:t>
            </a:r>
            <a:r>
              <a:rPr lang="sk-SK" dirty="0" err="1" smtClean="0"/>
              <a:t>blindness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Test 2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blindness</a:t>
            </a:r>
            <a:r>
              <a:rPr lang="sk-SK" dirty="0"/>
              <a:t> – </a:t>
            </a:r>
            <a:r>
              <a:rPr lang="sk-SK" dirty="0" err="1"/>
              <a:t>prebliknutie</a:t>
            </a:r>
            <a:endParaRPr lang="en-US" dirty="0"/>
          </a:p>
        </p:txBody>
      </p:sp>
      <p:pic>
        <p:nvPicPr>
          <p:cNvPr id="4" name="Picture 2" descr="D:\work\!_Presentations\Occasional\2012-SOFTECON\newyork2_noflas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54" y="902612"/>
            <a:ext cx="8128084" cy="54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blindness</a:t>
            </a:r>
            <a:r>
              <a:rPr lang="sk-SK" dirty="0"/>
              <a:t> – príklad z praxe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980728"/>
            <a:ext cx="3600400" cy="5328592"/>
          </a:xfrm>
        </p:spPr>
        <p:txBody>
          <a:bodyPr>
            <a:normAutofit/>
          </a:bodyPr>
          <a:lstStyle/>
          <a:p>
            <a:r>
              <a:rPr lang="sk-SK" dirty="0" err="1"/>
              <a:t>Preblik</a:t>
            </a:r>
            <a:r>
              <a:rPr lang="sk-SK" dirty="0"/>
              <a:t> pri obnovení</a:t>
            </a:r>
            <a:br>
              <a:rPr lang="sk-SK" dirty="0"/>
            </a:br>
            <a:r>
              <a:rPr lang="sk-SK" dirty="0"/>
              <a:t>stránky poškodzuje</a:t>
            </a:r>
            <a:br>
              <a:rPr lang="sk-SK" dirty="0"/>
            </a:br>
            <a:r>
              <a:rPr lang="sk-SK" dirty="0"/>
              <a:t>vnímanie </a:t>
            </a:r>
            <a:r>
              <a:rPr lang="sk-SK" dirty="0" smtClean="0"/>
              <a:t>zmeny</a:t>
            </a:r>
            <a:endParaRPr lang="en-US" dirty="0" smtClean="0"/>
          </a:p>
          <a:p>
            <a:r>
              <a:rPr lang="sk-SK" dirty="0" smtClean="0"/>
              <a:t>Riešenie</a:t>
            </a:r>
            <a:r>
              <a:rPr lang="sk-SK" dirty="0"/>
              <a:t>:</a:t>
            </a:r>
            <a:br>
              <a:rPr lang="sk-SK" dirty="0"/>
            </a:br>
            <a:r>
              <a:rPr lang="en-US" dirty="0" err="1" smtClean="0"/>
              <a:t>odb</a:t>
            </a:r>
            <a:r>
              <a:rPr lang="sk-SK" dirty="0" err="1" smtClean="0"/>
              <a:t>úrať</a:t>
            </a:r>
            <a:r>
              <a:rPr lang="sk-SK" dirty="0" smtClean="0"/>
              <a:t> kompletný </a:t>
            </a:r>
            <a:r>
              <a:rPr lang="sk-SK" dirty="0" err="1" smtClean="0"/>
              <a:t>refresh</a:t>
            </a:r>
            <a:endParaRPr lang="sk-SK" dirty="0"/>
          </a:p>
          <a:p>
            <a:endParaRPr lang="en-US" dirty="0"/>
          </a:p>
        </p:txBody>
      </p:sp>
      <p:pic>
        <p:nvPicPr>
          <p:cNvPr id="4" name="Picture 4" descr="D:\work\!_Presentations\Occasional\2012-SOFTECON\eshop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84576" cy="53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84576" cy="534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story</a:t>
            </a:r>
            <a:endParaRPr lang="sk-SK" dirty="0"/>
          </a:p>
        </p:txBody>
      </p:sp>
      <p:sp>
        <p:nvSpPr>
          <p:cNvPr id="4" name="Freeform 3"/>
          <p:cNvSpPr/>
          <p:nvPr/>
        </p:nvSpPr>
        <p:spPr>
          <a:xfrm>
            <a:off x="0" y="411510"/>
            <a:ext cx="3321901" cy="177573"/>
          </a:xfrm>
          <a:custGeom>
            <a:avLst/>
            <a:gdLst>
              <a:gd name="connsiteX0" fmla="*/ 0 w 2359479"/>
              <a:gd name="connsiteY0" fmla="*/ 769025 h 769025"/>
              <a:gd name="connsiteX1" fmla="*/ 122465 w 2359479"/>
              <a:gd name="connsiteY1" fmla="*/ 736368 h 769025"/>
              <a:gd name="connsiteX2" fmla="*/ 179615 w 2359479"/>
              <a:gd name="connsiteY2" fmla="*/ 711875 h 769025"/>
              <a:gd name="connsiteX3" fmla="*/ 326572 w 2359479"/>
              <a:gd name="connsiteY3" fmla="*/ 662889 h 769025"/>
              <a:gd name="connsiteX4" fmla="*/ 424543 w 2359479"/>
              <a:gd name="connsiteY4" fmla="*/ 630232 h 769025"/>
              <a:gd name="connsiteX5" fmla="*/ 506186 w 2359479"/>
              <a:gd name="connsiteY5" fmla="*/ 622068 h 769025"/>
              <a:gd name="connsiteX6" fmla="*/ 677636 w 2359479"/>
              <a:gd name="connsiteY6" fmla="*/ 548589 h 769025"/>
              <a:gd name="connsiteX7" fmla="*/ 759279 w 2359479"/>
              <a:gd name="connsiteY7" fmla="*/ 540425 h 769025"/>
              <a:gd name="connsiteX8" fmla="*/ 947058 w 2359479"/>
              <a:gd name="connsiteY8" fmla="*/ 483275 h 769025"/>
              <a:gd name="connsiteX9" fmla="*/ 1020536 w 2359479"/>
              <a:gd name="connsiteY9" fmla="*/ 458782 h 769025"/>
              <a:gd name="connsiteX10" fmla="*/ 1200150 w 2359479"/>
              <a:gd name="connsiteY10" fmla="*/ 385303 h 769025"/>
              <a:gd name="connsiteX11" fmla="*/ 1257300 w 2359479"/>
              <a:gd name="connsiteY11" fmla="*/ 360811 h 769025"/>
              <a:gd name="connsiteX12" fmla="*/ 1338943 w 2359479"/>
              <a:gd name="connsiteY12" fmla="*/ 328153 h 769025"/>
              <a:gd name="connsiteX13" fmla="*/ 1396093 w 2359479"/>
              <a:gd name="connsiteY13" fmla="*/ 295496 h 769025"/>
              <a:gd name="connsiteX14" fmla="*/ 1526722 w 2359479"/>
              <a:gd name="connsiteY14" fmla="*/ 246511 h 769025"/>
              <a:gd name="connsiteX15" fmla="*/ 1567543 w 2359479"/>
              <a:gd name="connsiteY15" fmla="*/ 238346 h 769025"/>
              <a:gd name="connsiteX16" fmla="*/ 1641022 w 2359479"/>
              <a:gd name="connsiteY16" fmla="*/ 189361 h 769025"/>
              <a:gd name="connsiteX17" fmla="*/ 1681843 w 2359479"/>
              <a:gd name="connsiteY17" fmla="*/ 181196 h 769025"/>
              <a:gd name="connsiteX18" fmla="*/ 1755322 w 2359479"/>
              <a:gd name="connsiteY18" fmla="*/ 156703 h 769025"/>
              <a:gd name="connsiteX19" fmla="*/ 1885950 w 2359479"/>
              <a:gd name="connsiteY19" fmla="*/ 124046 h 769025"/>
              <a:gd name="connsiteX20" fmla="*/ 1983922 w 2359479"/>
              <a:gd name="connsiteY20" fmla="*/ 83225 h 769025"/>
              <a:gd name="connsiteX21" fmla="*/ 2106386 w 2359479"/>
              <a:gd name="connsiteY21" fmla="*/ 50568 h 769025"/>
              <a:gd name="connsiteX22" fmla="*/ 2139043 w 2359479"/>
              <a:gd name="connsiteY22" fmla="*/ 42403 h 769025"/>
              <a:gd name="connsiteX23" fmla="*/ 2171700 w 2359479"/>
              <a:gd name="connsiteY23" fmla="*/ 26075 h 769025"/>
              <a:gd name="connsiteX24" fmla="*/ 2245179 w 2359479"/>
              <a:gd name="connsiteY24" fmla="*/ 17911 h 769025"/>
              <a:gd name="connsiteX25" fmla="*/ 2359479 w 2359479"/>
              <a:gd name="connsiteY25" fmla="*/ 1582 h 7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59479" h="769025">
                <a:moveTo>
                  <a:pt x="0" y="769025"/>
                </a:moveTo>
                <a:cubicBezTo>
                  <a:pt x="40822" y="758139"/>
                  <a:pt x="82206" y="749178"/>
                  <a:pt x="122465" y="736368"/>
                </a:cubicBezTo>
                <a:cubicBezTo>
                  <a:pt x="142215" y="730084"/>
                  <a:pt x="160372" y="719572"/>
                  <a:pt x="179615" y="711875"/>
                </a:cubicBezTo>
                <a:cubicBezTo>
                  <a:pt x="262344" y="678783"/>
                  <a:pt x="233885" y="692380"/>
                  <a:pt x="326572" y="662889"/>
                </a:cubicBezTo>
                <a:cubicBezTo>
                  <a:pt x="359375" y="652452"/>
                  <a:pt x="390975" y="637861"/>
                  <a:pt x="424543" y="630232"/>
                </a:cubicBezTo>
                <a:cubicBezTo>
                  <a:pt x="451213" y="624171"/>
                  <a:pt x="478972" y="624789"/>
                  <a:pt x="506186" y="622068"/>
                </a:cubicBezTo>
                <a:cubicBezTo>
                  <a:pt x="577003" y="582725"/>
                  <a:pt x="593324" y="567751"/>
                  <a:pt x="677636" y="548589"/>
                </a:cubicBezTo>
                <a:cubicBezTo>
                  <a:pt x="704306" y="542528"/>
                  <a:pt x="732065" y="543146"/>
                  <a:pt x="759279" y="540425"/>
                </a:cubicBezTo>
                <a:lnTo>
                  <a:pt x="947058" y="483275"/>
                </a:lnTo>
                <a:cubicBezTo>
                  <a:pt x="971700" y="475574"/>
                  <a:pt x="996641" y="468557"/>
                  <a:pt x="1020536" y="458782"/>
                </a:cubicBezTo>
                <a:lnTo>
                  <a:pt x="1200150" y="385303"/>
                </a:lnTo>
                <a:cubicBezTo>
                  <a:pt x="1219301" y="377379"/>
                  <a:pt x="1238135" y="368702"/>
                  <a:pt x="1257300" y="360811"/>
                </a:cubicBezTo>
                <a:cubicBezTo>
                  <a:pt x="1284403" y="349651"/>
                  <a:pt x="1313494" y="342695"/>
                  <a:pt x="1338943" y="328153"/>
                </a:cubicBezTo>
                <a:cubicBezTo>
                  <a:pt x="1357993" y="317267"/>
                  <a:pt x="1376469" y="305308"/>
                  <a:pt x="1396093" y="295496"/>
                </a:cubicBezTo>
                <a:cubicBezTo>
                  <a:pt x="1433403" y="276841"/>
                  <a:pt x="1487856" y="257616"/>
                  <a:pt x="1526722" y="246511"/>
                </a:cubicBezTo>
                <a:cubicBezTo>
                  <a:pt x="1540065" y="242699"/>
                  <a:pt x="1553936" y="241068"/>
                  <a:pt x="1567543" y="238346"/>
                </a:cubicBezTo>
                <a:cubicBezTo>
                  <a:pt x="1592036" y="222018"/>
                  <a:pt x="1614693" y="202526"/>
                  <a:pt x="1641022" y="189361"/>
                </a:cubicBezTo>
                <a:cubicBezTo>
                  <a:pt x="1653434" y="183155"/>
                  <a:pt x="1668500" y="185008"/>
                  <a:pt x="1681843" y="181196"/>
                </a:cubicBezTo>
                <a:cubicBezTo>
                  <a:pt x="1706667" y="174103"/>
                  <a:pt x="1731351" y="166291"/>
                  <a:pt x="1755322" y="156703"/>
                </a:cubicBezTo>
                <a:cubicBezTo>
                  <a:pt x="1853252" y="117532"/>
                  <a:pt x="1749466" y="137696"/>
                  <a:pt x="1885950" y="124046"/>
                </a:cubicBezTo>
                <a:cubicBezTo>
                  <a:pt x="2044960" y="78616"/>
                  <a:pt x="1856747" y="137729"/>
                  <a:pt x="1983922" y="83225"/>
                </a:cubicBezTo>
                <a:cubicBezTo>
                  <a:pt x="2052885" y="53669"/>
                  <a:pt x="2044898" y="62866"/>
                  <a:pt x="2106386" y="50568"/>
                </a:cubicBezTo>
                <a:cubicBezTo>
                  <a:pt x="2117389" y="48367"/>
                  <a:pt x="2128537" y="46343"/>
                  <a:pt x="2139043" y="42403"/>
                </a:cubicBezTo>
                <a:cubicBezTo>
                  <a:pt x="2150439" y="38130"/>
                  <a:pt x="2159841" y="28812"/>
                  <a:pt x="2171700" y="26075"/>
                </a:cubicBezTo>
                <a:cubicBezTo>
                  <a:pt x="2195713" y="20534"/>
                  <a:pt x="2220686" y="20632"/>
                  <a:pt x="2245179" y="17911"/>
                </a:cubicBezTo>
                <a:cubicBezTo>
                  <a:pt x="2308741" y="-7515"/>
                  <a:pt x="2271345" y="1582"/>
                  <a:pt x="2359479" y="1582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274849" cy="46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9649"/>
            <a:ext cx="4274849" cy="46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0700"/>
            <a:ext cx="1041662" cy="11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55064"/>
            <a:ext cx="1041662" cy="11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55064"/>
            <a:ext cx="1052332" cy="11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18257" y="601980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sk-SK" sz="16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bg1">
                    <a:lumMod val="50000"/>
                  </a:schemeClr>
                </a:solidFill>
              </a:rPr>
              <a:t>Ugliest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bg1">
                    <a:lumMod val="50000"/>
                  </a:schemeClr>
                </a:solidFill>
              </a:rPr>
              <a:t>MySpace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Pages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www.makefive.com</a:t>
            </a:r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2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Zmena je dôležitá informácia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5472608" cy="5616624"/>
          </a:xfrm>
        </p:spPr>
        <p:txBody>
          <a:bodyPr>
            <a:normAutofit/>
          </a:bodyPr>
          <a:lstStyle/>
          <a:p>
            <a:r>
              <a:rPr lang="sk-SK" dirty="0"/>
              <a:t>Zmena je reakcia na akciu</a:t>
            </a:r>
          </a:p>
          <a:p>
            <a:r>
              <a:rPr lang="sk-SK" dirty="0"/>
              <a:t>Príklady uplatnenia</a:t>
            </a:r>
          </a:p>
          <a:p>
            <a:pPr lvl="1"/>
            <a:r>
              <a:rPr lang="sk-SK" dirty="0"/>
              <a:t>Zmena kontextu v GUI</a:t>
            </a:r>
          </a:p>
          <a:p>
            <a:pPr lvl="1"/>
            <a:r>
              <a:rPr lang="sk-SK" dirty="0"/>
              <a:t>Výzva k akcii</a:t>
            </a:r>
          </a:p>
          <a:p>
            <a:r>
              <a:rPr lang="sk-SK" dirty="0"/>
              <a:t>Ani </a:t>
            </a:r>
            <a:r>
              <a:rPr lang="sk-SK" dirty="0" smtClean="0"/>
              <a:t>malá </a:t>
            </a:r>
            <a:r>
              <a:rPr lang="sk-SK" dirty="0"/>
              <a:t>ani drastická</a:t>
            </a:r>
          </a:p>
          <a:p>
            <a:pPr lvl="1"/>
            <a:r>
              <a:rPr lang="sk-SK" dirty="0"/>
              <a:t>Napr. odlišné sekcie web </a:t>
            </a:r>
            <a:r>
              <a:rPr lang="sk-SK" dirty="0" smtClean="0"/>
              <a:t>stránky môžu </a:t>
            </a:r>
            <a:r>
              <a:rPr lang="sk-SK" dirty="0"/>
              <a:t>reflektovať rôzny </a:t>
            </a:r>
            <a:r>
              <a:rPr lang="sk-SK" dirty="0" smtClean="0"/>
              <a:t>kontext ale </a:t>
            </a:r>
            <a:r>
              <a:rPr lang="sk-SK" dirty="0"/>
              <a:t>zachovávajú rovnaký </a:t>
            </a:r>
            <a:r>
              <a:rPr lang="sk-SK" dirty="0" smtClean="0"/>
              <a:t>základ</a:t>
            </a: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459" y="2420888"/>
            <a:ext cx="359129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459" y="1022946"/>
            <a:ext cx="359129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273" y="3789040"/>
            <a:ext cx="359129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08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Pozornosť je vzácna komodita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Kde ju zbytočne míňame?</a:t>
            </a:r>
          </a:p>
          <a:p>
            <a:r>
              <a:rPr lang="sk-SK" dirty="0"/>
              <a:t>Blúdenie zrakom bez jasnej cesty</a:t>
            </a:r>
          </a:p>
          <a:p>
            <a:pPr lvl="1"/>
            <a:r>
              <a:rPr lang="sk-SK" dirty="0"/>
              <a:t>Riešenie: priority</a:t>
            </a:r>
          </a:p>
          <a:p>
            <a:r>
              <a:rPr lang="sk-SK" dirty="0"/>
              <a:t>Príliš veľa objektov</a:t>
            </a:r>
          </a:p>
          <a:p>
            <a:pPr lvl="1"/>
            <a:r>
              <a:rPr lang="sk-SK" dirty="0"/>
              <a:t>Riešenie: </a:t>
            </a:r>
          </a:p>
          <a:p>
            <a:pPr lvl="2"/>
            <a:r>
              <a:rPr lang="sk-SK" dirty="0"/>
              <a:t>Redukcia </a:t>
            </a:r>
            <a:r>
              <a:rPr lang="en-US" dirty="0"/>
              <a:t>(</a:t>
            </a:r>
            <a:r>
              <a:rPr lang="sk-SK" dirty="0"/>
              <a:t>napr. menej dekorácií)</a:t>
            </a:r>
          </a:p>
          <a:p>
            <a:pPr lvl="2"/>
            <a:r>
              <a:rPr lang="sk-SK" dirty="0"/>
              <a:t>Vhodné zarovnanie – menej hrán – menej objektov</a:t>
            </a:r>
          </a:p>
          <a:p>
            <a:r>
              <a:rPr lang="sk-SK" dirty="0"/>
              <a:t>Nevhodné ikony, resp. chýbajúce </a:t>
            </a:r>
            <a:r>
              <a:rPr lang="sk-SK" dirty="0" err="1"/>
              <a:t>popisky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5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klame našu pozornosť</a:t>
            </a:r>
            <a:r>
              <a:rPr lang="sk-SK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8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Obmedzenia pri vizuálnej prezentácii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Dĺžka – nemeriame absolútne, len relatívne</a:t>
            </a:r>
          </a:p>
          <a:p>
            <a:pPr lvl="1"/>
            <a:r>
              <a:rPr lang="sk-SK" dirty="0"/>
              <a:t>Pomáha zarovnanie</a:t>
            </a:r>
            <a:r>
              <a:rPr lang="en-US" dirty="0"/>
              <a:t>,</a:t>
            </a:r>
            <a:r>
              <a:rPr lang="sk-SK" dirty="0"/>
              <a:t> mierka</a:t>
            </a:r>
          </a:p>
          <a:p>
            <a:r>
              <a:rPr lang="sk-SK" dirty="0"/>
              <a:t>Plocha – vnímame kvadraticky</a:t>
            </a:r>
          </a:p>
          <a:p>
            <a:r>
              <a:rPr lang="sk-SK" dirty="0"/>
              <a:t>Uhly – nemáme dobrý odhad uhlov</a:t>
            </a:r>
          </a:p>
          <a:p>
            <a:r>
              <a:rPr lang="sk-SK" dirty="0"/>
              <a:t>Farby</a:t>
            </a:r>
          </a:p>
          <a:p>
            <a:pPr lvl="1"/>
            <a:r>
              <a:rPr lang="sk-SK" dirty="0"/>
              <a:t>Ľahko odlíšime cca len 5-10 farieb</a:t>
            </a:r>
          </a:p>
          <a:p>
            <a:pPr lvl="1"/>
            <a:r>
              <a:rPr lang="sk-SK" dirty="0"/>
              <a:t>Sýtosť a kontrast vplývajú na „silu“ </a:t>
            </a:r>
            <a:r>
              <a:rPr lang="sk-SK" dirty="0" smtClean="0"/>
              <a:t>farby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664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Komunikujme korektne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Ľudia pozerajú obrázky</a:t>
            </a:r>
            <a:endParaRPr lang="sk-SK" dirty="0"/>
          </a:p>
          <a:p>
            <a:r>
              <a:rPr lang="sk-SK" dirty="0" smtClean="0"/>
              <a:t>Nečítajú hodnoty</a:t>
            </a:r>
            <a:endParaRPr lang="sk-SK" dirty="0"/>
          </a:p>
        </p:txBody>
      </p:sp>
      <p:pic>
        <p:nvPicPr>
          <p:cNvPr id="4" name="Picture 2" descr="D:\work\!_Teaching\Infovis\Kixy\Markiza_zavadzani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3734"/>
            <a:ext cx="6861026" cy="40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6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Komunikujme korektne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 </a:t>
            </a:r>
            <a:r>
              <a:rPr lang="sk-SK" dirty="0" smtClean="0"/>
              <a:t>všetko,</a:t>
            </a:r>
            <a:br>
              <a:rPr lang="sk-SK" dirty="0" smtClean="0"/>
            </a:br>
            <a:r>
              <a:rPr lang="sk-SK" dirty="0" smtClean="0"/>
              <a:t>čo je pekné,</a:t>
            </a:r>
            <a:br>
              <a:rPr lang="sk-SK" dirty="0" smtClean="0"/>
            </a:br>
            <a:r>
              <a:rPr lang="sk-SK" dirty="0" smtClean="0"/>
              <a:t>je </a:t>
            </a:r>
            <a:r>
              <a:rPr lang="sk-SK" dirty="0"/>
              <a:t>aj</a:t>
            </a:r>
            <a:br>
              <a:rPr lang="sk-SK" dirty="0"/>
            </a:br>
            <a:r>
              <a:rPr lang="sk-SK" dirty="0"/>
              <a:t>užitočné</a:t>
            </a:r>
          </a:p>
          <a:p>
            <a:endParaRPr lang="sk-SK" dirty="0"/>
          </a:p>
          <a:p>
            <a:r>
              <a:rPr lang="sk-SK" dirty="0"/>
              <a:t>Perspektíva</a:t>
            </a:r>
          </a:p>
          <a:p>
            <a:r>
              <a:rPr lang="sk-SK" dirty="0"/>
              <a:t>Tieňovanie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483" y="931663"/>
            <a:ext cx="5876997" cy="444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2316" y="908721"/>
            <a:ext cx="4651507" cy="429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2012E-6 L -0.27152 0.3782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18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Komunikujme korektne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Plochu 2D </a:t>
            </a:r>
            <a:r>
              <a:rPr lang="sk-SK" dirty="0" smtClean="0"/>
              <a:t>objektu vnímame kvadraticky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6192686" cy="47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6192686" cy="47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6192686" cy="47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92686" cy="47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5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58887"/>
            <a:ext cx="6798011" cy="402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 je koláčový diagram zlo?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Ktoré sú </a:t>
            </a:r>
            <a:r>
              <a:rPr lang="sk-SK" dirty="0" smtClean="0"/>
              <a:t>prvé tri položky podľa veľkosti</a:t>
            </a:r>
            <a:r>
              <a:rPr lang="sk-SK" dirty="0"/>
              <a:t>?</a:t>
            </a:r>
          </a:p>
          <a:p>
            <a:r>
              <a:rPr lang="sk-SK" dirty="0"/>
              <a:t>Tvorí </a:t>
            </a:r>
            <a:r>
              <a:rPr lang="sk-SK" dirty="0" smtClean="0"/>
              <a:t>súčet modrých segmentov väčšinu</a:t>
            </a:r>
            <a:r>
              <a:rPr lang="sk-SK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769" y="5445224"/>
            <a:ext cx="410445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Zdroj:</a:t>
            </a:r>
          </a:p>
          <a:p>
            <a:pPr algn="r">
              <a:buNone/>
            </a:pP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Stephen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Save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Pies for Dessert</a:t>
            </a:r>
            <a:endParaRPr lang="sk-SK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 je koláčový diagram zlo?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Vyžaduje rôzne </a:t>
            </a:r>
            <a:r>
              <a:rPr lang="sk-SK" dirty="0" smtClean="0"/>
              <a:t>farby</a:t>
            </a:r>
            <a:br>
              <a:rPr lang="sk-SK" dirty="0" smtClean="0"/>
            </a:br>
            <a:r>
              <a:rPr lang="sk-SK" dirty="0" smtClean="0"/>
              <a:t>= </a:t>
            </a:r>
            <a:r>
              <a:rPr lang="sk-SK" dirty="0"/>
              <a:t>rôzna váha</a:t>
            </a:r>
          </a:p>
          <a:p>
            <a:r>
              <a:rPr lang="sk-SK" dirty="0"/>
              <a:t>Vyžaduje rozlišovanie uhlov</a:t>
            </a:r>
          </a:p>
          <a:p>
            <a:pPr lvl="1"/>
            <a:r>
              <a:rPr lang="sk-SK" dirty="0"/>
              <a:t>Ľudia nie sú </a:t>
            </a:r>
            <a:r>
              <a:rPr lang="sk-SK" dirty="0" smtClean="0"/>
              <a:t>dostatočne</a:t>
            </a:r>
            <a:br>
              <a:rPr lang="sk-SK" dirty="0" smtClean="0"/>
            </a:br>
            <a:r>
              <a:rPr lang="sk-SK" dirty="0" smtClean="0"/>
              <a:t>citliví </a:t>
            </a:r>
            <a:r>
              <a:rPr lang="sk-SK" dirty="0"/>
              <a:t>na uhly</a:t>
            </a:r>
          </a:p>
          <a:p>
            <a:r>
              <a:rPr lang="sk-SK" dirty="0"/>
              <a:t>Neumožňujú sčítavanie</a:t>
            </a:r>
          </a:p>
          <a:p>
            <a:r>
              <a:rPr lang="sk-SK" dirty="0"/>
              <a:t>Častá obeť dekorácií ako</a:t>
            </a:r>
            <a:br>
              <a:rPr lang="sk-SK" dirty="0"/>
            </a:br>
            <a:r>
              <a:rPr lang="sk-SK" dirty="0"/>
              <a:t>napr. perspektíva alebo </a:t>
            </a:r>
            <a:r>
              <a:rPr lang="sk-SK" dirty="0" smtClean="0"/>
              <a:t>3D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599941" cy="52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51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Ako nakladať s pozornosťou?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9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MySpace vs.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Kreatívna voľnosť (M</a:t>
            </a:r>
            <a:r>
              <a:rPr lang="en-US" sz="3600" dirty="0" smtClean="0"/>
              <a:t>S</a:t>
            </a:r>
            <a:r>
              <a:rPr lang="sk-SK" sz="3600" dirty="0" smtClean="0"/>
              <a:t>)</a:t>
            </a:r>
            <a:br>
              <a:rPr lang="sk-SK" sz="3600" dirty="0" smtClean="0"/>
            </a:br>
            <a:r>
              <a:rPr lang="sk-SK" sz="3600" dirty="0" err="1" smtClean="0"/>
              <a:t>vs</a:t>
            </a:r>
            <a:r>
              <a:rPr lang="sk-SK" sz="3600" dirty="0" smtClean="0"/>
              <a:t>.</a:t>
            </a:r>
            <a:br>
              <a:rPr lang="sk-SK" sz="3600" dirty="0" smtClean="0"/>
            </a:br>
            <a:r>
              <a:rPr lang="sk-SK" sz="3600" dirty="0" smtClean="0"/>
              <a:t>Predpísaný dizajn (FB)</a:t>
            </a:r>
          </a:p>
          <a:p>
            <a:endParaRPr lang="sk-SK" sz="3600" dirty="0" smtClean="0"/>
          </a:p>
          <a:p>
            <a:r>
              <a:rPr lang="sk-SK" sz="3600" dirty="0" smtClean="0"/>
              <a:t>Jedna z viacerých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k-SK" sz="3600" dirty="0" smtClean="0"/>
              <a:t>príčin</a:t>
            </a:r>
            <a:r>
              <a:rPr lang="en-US" sz="3600" dirty="0" smtClean="0"/>
              <a:t> </a:t>
            </a:r>
            <a:r>
              <a:rPr lang="sk-SK" sz="3600" dirty="0" smtClean="0"/>
              <a:t>prehratého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k-SK" sz="3600" dirty="0" smtClean="0"/>
              <a:t>boja je práve</a:t>
            </a:r>
            <a:r>
              <a:rPr lang="en-US" sz="3600" dirty="0" smtClean="0"/>
              <a:t> </a:t>
            </a:r>
            <a:r>
              <a:rPr lang="sk-SK" sz="3600" dirty="0" smtClean="0"/>
              <a:t>aj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k-SK" sz="3600" dirty="0" smtClean="0"/>
              <a:t>chaos v grafickom rozhraní</a:t>
            </a:r>
          </a:p>
          <a:p>
            <a:endParaRPr lang="sk-SK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45885"/>
            <a:ext cx="2610828" cy="1448532"/>
          </a:xfrm>
          <a:prstGeom prst="rect">
            <a:avLst/>
          </a:prstGeom>
          <a:noFill/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486" y="1916832"/>
            <a:ext cx="2521427" cy="2586079"/>
          </a:xfrm>
          <a:prstGeom prst="rect">
            <a:avLst/>
          </a:prstGeom>
          <a:noFill/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894" y="2659924"/>
            <a:ext cx="2606037" cy="2510481"/>
          </a:xfrm>
          <a:prstGeom prst="rect">
            <a:avLst/>
          </a:prstGeom>
          <a:noFill/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521428" cy="1679163"/>
          </a:xfrm>
          <a:prstGeom prst="rect">
            <a:avLst/>
          </a:prstGeom>
          <a:noFill/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Zhrnutie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Pozornosť je vzácna komodita</a:t>
            </a:r>
          </a:p>
          <a:p>
            <a:r>
              <a:rPr lang="sk-SK" dirty="0"/>
              <a:t>Limity sú pevne dané</a:t>
            </a:r>
            <a:r>
              <a:rPr lang="en-US" dirty="0"/>
              <a:t>,</a:t>
            </a:r>
            <a:r>
              <a:rPr lang="sk-SK" dirty="0"/>
              <a:t> ale ak vieme, kde a aké sú, vieme predchádzať mnohým rizikám</a:t>
            </a:r>
          </a:p>
          <a:p>
            <a:r>
              <a:rPr lang="sk-SK" dirty="0"/>
              <a:t>Riziko slepoty, dezinterpretácie, chaosu</a:t>
            </a:r>
          </a:p>
          <a:p>
            <a:r>
              <a:rPr lang="sk-SK" dirty="0"/>
              <a:t>Menej je obvykle viac</a:t>
            </a:r>
          </a:p>
          <a:p>
            <a:r>
              <a:rPr lang="sk-SK" dirty="0"/>
              <a:t>Dizajn má svoje overené a opodstatnené pravidlá </a:t>
            </a:r>
          </a:p>
          <a:p>
            <a:pPr lvl="1"/>
            <a:r>
              <a:rPr lang="sk-SK" dirty="0"/>
              <a:t>Web dizajn, GUI dizajn, grafický dizajn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1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Prečo sa nám to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sk-SK" sz="3600" dirty="0"/>
              <a:t>tak javí?</a:t>
            </a:r>
            <a:endParaRPr lang="en-US" sz="3600" dirty="0"/>
          </a:p>
          <a:p>
            <a:endParaRPr lang="en-US" sz="3600" dirty="0"/>
          </a:p>
          <a:p>
            <a:r>
              <a:rPr lang="sk-SK" sz="3600" dirty="0"/>
              <a:t>Definujme chaos</a:t>
            </a:r>
            <a:br>
              <a:rPr lang="sk-SK" sz="3600" dirty="0"/>
            </a:br>
            <a:endParaRPr lang="sk-SK" sz="3600" dirty="0"/>
          </a:p>
          <a:p>
            <a:r>
              <a:rPr lang="sk-SK" sz="3600" dirty="0"/>
              <a:t>Rozložme na</a:t>
            </a:r>
            <a:br>
              <a:rPr lang="sk-SK" sz="3600" dirty="0"/>
            </a:br>
            <a:r>
              <a:rPr lang="sk-SK" sz="3600" dirty="0"/>
              <a:t>čiastkové </a:t>
            </a:r>
            <a:r>
              <a:rPr lang="sk-SK" sz="3600" dirty="0" smtClean="0"/>
              <a:t>problémy</a:t>
            </a:r>
            <a:endParaRPr lang="sk-SK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977701"/>
            <a:ext cx="3525366" cy="38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041662" cy="11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40684"/>
            <a:ext cx="1041662" cy="11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29014"/>
            <a:ext cx="1052332" cy="11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10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Hardvérová výbava človeka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1417"/>
            <a:ext cx="3967326" cy="24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3967326" cy="24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22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000" dirty="0" smtClean="0"/>
              <a:t>Grafika 1986</a:t>
            </a:r>
            <a:endParaRPr lang="sk-SK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832" y="1051417"/>
            <a:ext cx="2072738" cy="248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798" y="390693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000" dirty="0" smtClean="0"/>
              <a:t>Grafika 2012</a:t>
            </a:r>
            <a:endParaRPr lang="sk-SK" sz="2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499" y="3789040"/>
            <a:ext cx="2053885" cy="24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9236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sk-SK" sz="2000" dirty="0" smtClean="0"/>
              <a:t>Ľudia 1986</a:t>
            </a:r>
            <a:endParaRPr lang="sk-SK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90693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sk-SK" sz="2000" dirty="0" smtClean="0"/>
              <a:t>Ľudia 2012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1755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Hardvérová výbava človeka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72608"/>
          </a:xfrm>
        </p:spPr>
        <p:txBody>
          <a:bodyPr>
            <a:normAutofit/>
          </a:bodyPr>
          <a:lstStyle/>
          <a:p>
            <a:r>
              <a:rPr lang="sk-SK" dirty="0" smtClean="0"/>
              <a:t>Ľudské limity sú na rozdiel od limitov v IT pevné</a:t>
            </a:r>
          </a:p>
          <a:p>
            <a:endParaRPr lang="sk-SK" sz="2400" dirty="0" smtClean="0"/>
          </a:p>
          <a:p>
            <a:r>
              <a:rPr lang="sk-SK" dirty="0" smtClean="0"/>
              <a:t>Vývoj používateľsky orientovaného softvéru naráža na limity v ľudskom vnímaní</a:t>
            </a:r>
          </a:p>
          <a:p>
            <a:endParaRPr lang="sk-SK" sz="2400" dirty="0" smtClean="0"/>
          </a:p>
          <a:p>
            <a:r>
              <a:rPr lang="sk-SK" i="1" dirty="0" smtClean="0"/>
              <a:t>“Človek aj počítač sú výkonné stroje prepojené úzkym komunikačným kanálom” </a:t>
            </a:r>
            <a:r>
              <a:rPr lang="sk-SK" dirty="0" smtClean="0"/>
              <a:t>(</a:t>
            </a:r>
            <a:r>
              <a:rPr lang="sk-SK" dirty="0" err="1" smtClean="0"/>
              <a:t>Tufte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56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rmAutofit/>
          </a:bodyPr>
          <a:lstStyle/>
          <a:p>
            <a:r>
              <a:rPr lang="sk-SK" sz="3600" dirty="0"/>
              <a:t>Ľudský vizuálny systém a jeho obmedzenia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Žltá škvrna, fixácie a </a:t>
            </a:r>
            <a:r>
              <a:rPr lang="sk-SK" dirty="0" err="1" smtClean="0"/>
              <a:t>sakadické</a:t>
            </a:r>
            <a:r>
              <a:rPr lang="sk-SK" dirty="0" smtClean="0"/>
              <a:t> pohyby</a:t>
            </a:r>
          </a:p>
          <a:p>
            <a:r>
              <a:rPr lang="sk-SK" dirty="0" smtClean="0"/>
              <a:t>1. obmedzenie: vizuálny </a:t>
            </a:r>
            <a:r>
              <a:rPr lang="sk-SK" dirty="0" err="1" smtClean="0"/>
              <a:t>buffer</a:t>
            </a:r>
            <a:endParaRPr lang="sk-SK" dirty="0" smtClean="0"/>
          </a:p>
          <a:p>
            <a:pPr marL="457200" lvl="1" indent="0">
              <a:buNone/>
            </a:pPr>
            <a:r>
              <a:rPr lang="sk-SK" sz="3600" dirty="0" smtClean="0"/>
              <a:t>~ desatiny sekundy</a:t>
            </a:r>
          </a:p>
          <a:p>
            <a:r>
              <a:rPr lang="sk-SK" dirty="0" smtClean="0"/>
              <a:t>Mozog to kompenzuje → znížená citlivosť na zmeny</a:t>
            </a:r>
          </a:p>
          <a:p>
            <a:r>
              <a:rPr lang="sk-SK" dirty="0" smtClean="0"/>
              <a:t>2. obmedzenie: vizuálna pamäť</a:t>
            </a:r>
            <a:br>
              <a:rPr lang="sk-SK" dirty="0" smtClean="0"/>
            </a:br>
            <a:r>
              <a:rPr lang="sk-SK" dirty="0" smtClean="0"/>
              <a:t>	~ 5 objektov</a:t>
            </a:r>
          </a:p>
          <a:p>
            <a:r>
              <a:rPr lang="sk-SK" dirty="0" smtClean="0"/>
              <a:t>Na prepis vizuálneho vnemu do dlhodobej pamäte máme len obmedzené prostriedky</a:t>
            </a:r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527"/>
            <a:ext cx="9144000" cy="686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1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púta našu pozornosť?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1266</Words>
  <Application>Microsoft Office PowerPoint</Application>
  <PresentationFormat>Prezentácia na obrazovke (4:3)</PresentationFormat>
  <Paragraphs>250</Paragraphs>
  <Slides>40</Slides>
  <Notes>38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Britannic Bold</vt:lpstr>
      <vt:lpstr>Office Theme</vt:lpstr>
      <vt:lpstr>Prečo pre oči niekedy nevidíme a čo sa z toho naučiť pre web, GUI a prezentácie?</vt:lpstr>
      <vt:lpstr>Success story</vt:lpstr>
      <vt:lpstr>Success story</vt:lpstr>
      <vt:lpstr>MySpace vs. Facebook</vt:lpstr>
      <vt:lpstr>Chaos?</vt:lpstr>
      <vt:lpstr>Hardvérová výbava človeka</vt:lpstr>
      <vt:lpstr>Hardvérová výbava človeka</vt:lpstr>
      <vt:lpstr>Ľudský vizuálny systém a jeho obmedzenia</vt:lpstr>
      <vt:lpstr>Čo púta našu pozornosť?</vt:lpstr>
      <vt:lpstr>Pozornosť je:</vt:lpstr>
      <vt:lpstr>Čo je vizuálna výraznosť (prominencia) ?</vt:lpstr>
      <vt:lpstr>Súťaž o pozornosť</vt:lpstr>
      <vt:lpstr>Využitie v praxi</vt:lpstr>
      <vt:lpstr>Priority a tok pozornosti</vt:lpstr>
      <vt:lpstr>Tok pozornosti podľa výraznosti</vt:lpstr>
      <vt:lpstr>Absencia toku pozornosti</vt:lpstr>
      <vt:lpstr>Zle navrhnutý tok pozornosti</vt:lpstr>
      <vt:lpstr>Správne využitie toku pozornosti</vt:lpstr>
      <vt:lpstr>Definujme chaos</vt:lpstr>
      <vt:lpstr>Porovnajme iných vzájomných konkurentov</vt:lpstr>
      <vt:lpstr>Čím viac informácií, tým menej informácií</vt:lpstr>
      <vt:lpstr>Prehľadný a dobre zvládnutý dizajn</vt:lpstr>
      <vt:lpstr>Čo uniká našej pozornosti?</vt:lpstr>
      <vt:lpstr>Zlyhania pozornosti – slepoty</vt:lpstr>
      <vt:lpstr>Change blindness Test 1</vt:lpstr>
      <vt:lpstr>Change blindness – prebliknutie</vt:lpstr>
      <vt:lpstr>Change blindness Test 2</vt:lpstr>
      <vt:lpstr>Change blindness – prebliknutie</vt:lpstr>
      <vt:lpstr>Change blindness – príklad z praxe</vt:lpstr>
      <vt:lpstr>Zmena je dôležitá informácia</vt:lpstr>
      <vt:lpstr>Pozornosť je vzácna komodita</vt:lpstr>
      <vt:lpstr>Čo klame našu pozornosť?</vt:lpstr>
      <vt:lpstr>Obmedzenia pri vizuálnej prezentácii</vt:lpstr>
      <vt:lpstr>Komunikujme korektne</vt:lpstr>
      <vt:lpstr>Komunikujme korektne</vt:lpstr>
      <vt:lpstr>Komunikujme korektne</vt:lpstr>
      <vt:lpstr>Prečo je koláčový diagram zlo?</vt:lpstr>
      <vt:lpstr>Prečo je koláčový diagram zlo?</vt:lpstr>
      <vt:lpstr>Ako nakladať s pozornosťou?</vt:lpstr>
      <vt:lpstr>Zhrnutie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Novotný</dc:creator>
  <cp:lastModifiedBy>UPJŠ</cp:lastModifiedBy>
  <cp:revision>35</cp:revision>
  <dcterms:created xsi:type="dcterms:W3CDTF">2011-12-01T00:54:48Z</dcterms:created>
  <dcterms:modified xsi:type="dcterms:W3CDTF">2012-11-21T12:53:28Z</dcterms:modified>
</cp:coreProperties>
</file>