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155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slides/slide153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1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7" r:id="rId13"/>
    <p:sldId id="260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17" r:id="rId47"/>
    <p:sldId id="305" r:id="rId48"/>
    <p:sldId id="306" r:id="rId49"/>
    <p:sldId id="307" r:id="rId50"/>
    <p:sldId id="308" r:id="rId51"/>
    <p:sldId id="309" r:id="rId52"/>
    <p:sldId id="310" r:id="rId53"/>
    <p:sldId id="312" r:id="rId54"/>
    <p:sldId id="313" r:id="rId55"/>
    <p:sldId id="314" r:id="rId56"/>
    <p:sldId id="315" r:id="rId57"/>
    <p:sldId id="316" r:id="rId58"/>
    <p:sldId id="311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8" r:id="rId114"/>
    <p:sldId id="379" r:id="rId115"/>
    <p:sldId id="380" r:id="rId116"/>
    <p:sldId id="381" r:id="rId117"/>
    <p:sldId id="382" r:id="rId118"/>
    <p:sldId id="383" r:id="rId119"/>
    <p:sldId id="384" r:id="rId120"/>
    <p:sldId id="385" r:id="rId121"/>
    <p:sldId id="386" r:id="rId122"/>
    <p:sldId id="387" r:id="rId123"/>
    <p:sldId id="388" r:id="rId124"/>
    <p:sldId id="389" r:id="rId125"/>
    <p:sldId id="390" r:id="rId126"/>
    <p:sldId id="391" r:id="rId127"/>
    <p:sldId id="392" r:id="rId128"/>
    <p:sldId id="393" r:id="rId129"/>
    <p:sldId id="394" r:id="rId130"/>
    <p:sldId id="395" r:id="rId131"/>
    <p:sldId id="396" r:id="rId132"/>
    <p:sldId id="397" r:id="rId133"/>
    <p:sldId id="398" r:id="rId134"/>
    <p:sldId id="399" r:id="rId135"/>
    <p:sldId id="400" r:id="rId136"/>
    <p:sldId id="401" r:id="rId137"/>
    <p:sldId id="402" r:id="rId138"/>
    <p:sldId id="403" r:id="rId139"/>
    <p:sldId id="404" r:id="rId140"/>
    <p:sldId id="405" r:id="rId141"/>
    <p:sldId id="406" r:id="rId142"/>
    <p:sldId id="407" r:id="rId143"/>
    <p:sldId id="408" r:id="rId144"/>
    <p:sldId id="409" r:id="rId145"/>
    <p:sldId id="410" r:id="rId146"/>
    <p:sldId id="411" r:id="rId147"/>
    <p:sldId id="412" r:id="rId148"/>
    <p:sldId id="413" r:id="rId149"/>
    <p:sldId id="414" r:id="rId150"/>
    <p:sldId id="415" r:id="rId151"/>
    <p:sldId id="416" r:id="rId152"/>
    <p:sldId id="417" r:id="rId153"/>
    <p:sldId id="419" r:id="rId154"/>
    <p:sldId id="418" r:id="rId155"/>
    <p:sldId id="420" r:id="rId156"/>
    <p:sldId id="421" r:id="rId157"/>
    <p:sldId id="272" r:id="rId158"/>
    <p:sldId id="273" r:id="rId159"/>
    <p:sldId id="259" r:id="rId16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B3065-C9E8-4F43-A953-ECEC4EF89561}" type="datetimeFigureOut">
              <a:rPr lang="sk-SK" smtClean="0"/>
              <a:pPr/>
              <a:t>2. 4. 2014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A66E2-690E-4381-958F-AEAE48BD2DF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A66E2-690E-4381-958F-AEAE48BD2DF4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d1hw6n3yxknhky.cloudfront.net/000335489_prevstill.jpeg"/>
          <p:cNvPicPr>
            <a:picLocks noChangeAspect="1" noChangeArrowheads="1"/>
          </p:cNvPicPr>
          <p:nvPr userDrawn="1"/>
        </p:nvPicPr>
        <p:blipFill>
          <a:blip r:embed="rId2" cstate="print"/>
          <a:srcRect t="15400" b="20201"/>
          <a:stretch>
            <a:fillRect/>
          </a:stretch>
        </p:blipFill>
        <p:spPr bwMode="auto">
          <a:xfrm>
            <a:off x="0" y="1772816"/>
            <a:ext cx="9144000" cy="331236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3312367"/>
          </a:xfrm>
        </p:spPr>
        <p:txBody>
          <a:bodyPr>
            <a:noAutofit/>
          </a:bodyPr>
          <a:lstStyle>
            <a:lvl1pPr>
              <a:defRPr sz="7200" cap="small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5105400"/>
            <a:ext cx="6400800" cy="1059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C2D3-971A-4558-B152-448682803CA4}" type="datetime1">
              <a:rPr lang="sk-SK" smtClean="0"/>
              <a:pPr/>
              <a:t>2. 4. 2014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7" name="Picture 3" descr="O:\Dokumenty\Logo CSIRT_SK\png\logo_CSIRT-10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1800200" cy="289733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 userDrawn="1"/>
        </p:nvSpPr>
        <p:spPr>
          <a:xfrm>
            <a:off x="2339752" y="709246"/>
            <a:ext cx="65527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cap="small" dirty="0" smtClean="0">
                <a:latin typeface="Century Gothic" pitchFamily="34" charset="0"/>
              </a:rPr>
              <a:t>Computer Security Incident Response Team Slovakia</a:t>
            </a:r>
            <a:endParaRPr lang="en-US" sz="2100" cap="small" dirty="0">
              <a:latin typeface="Century Gothic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AB79-1F40-4090-A41C-9C1BC3664BE3}" type="datetime1">
              <a:rPr lang="sk-SK" smtClean="0"/>
              <a:pPr/>
              <a:t>2. 4. 2014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sk-SK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0FE5-B9B6-476E-AF49-96E8A79D7CCF}" type="datetime1">
              <a:rPr lang="sk-SK" smtClean="0"/>
              <a:pPr/>
              <a:t>2. 4. 2014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5F90F-1DA0-48C7-A6BA-FAC6F7E7BDD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1hw6n3yxknhky.cloudfront.net/000335489_prevstill.jpeg"/>
          <p:cNvPicPr>
            <a:picLocks noChangeAspect="1" noChangeArrowheads="1"/>
          </p:cNvPicPr>
          <p:nvPr/>
        </p:nvPicPr>
        <p:blipFill>
          <a:blip r:embed="rId2" cstate="print"/>
          <a:srcRect t="15400" b="20201"/>
          <a:stretch>
            <a:fillRect/>
          </a:stretch>
        </p:blipFill>
        <p:spPr bwMode="auto">
          <a:xfrm>
            <a:off x="0" y="1772816"/>
            <a:ext cx="9144000" cy="331236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4719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Riadenie informačnej bezpečnosti</a:t>
            </a:r>
            <a:endParaRPr lang="sk-SK" sz="7200" b="1" cap="smal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5301208"/>
            <a:ext cx="6400800" cy="1008112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solidFill>
                  <a:schemeClr val="tx1"/>
                </a:solidFill>
                <a:latin typeface="Century Gothic" pitchFamily="34" charset="0"/>
              </a:rPr>
              <a:t>Henrich Slezák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CSIRT.SK</a:t>
            </a:r>
            <a:endParaRPr lang="sk-SK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339752" y="709246"/>
            <a:ext cx="65527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cap="small" dirty="0" smtClean="0">
                <a:latin typeface="Century Gothic" pitchFamily="34" charset="0"/>
              </a:rPr>
              <a:t>Computer Security Incident Response Team Slovakia</a:t>
            </a:r>
            <a:endParaRPr lang="en-US" sz="2100" cap="small" dirty="0">
              <a:latin typeface="Century Gothic" pitchFamily="34" charset="0"/>
            </a:endParaRPr>
          </a:p>
        </p:txBody>
      </p:sp>
      <p:pic>
        <p:nvPicPr>
          <p:cNvPr id="12291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10</a:t>
            </a:fld>
            <a:endParaRPr lang="sk-SK"/>
          </a:p>
        </p:txBody>
      </p:sp>
      <p:pic>
        <p:nvPicPr>
          <p:cNvPr id="5" name="Picture 2" descr="D:\Moje Dokumenty\My Pictures\phishing na host.sk\screenshot.ecoclear.sk.png"/>
          <p:cNvPicPr>
            <a:picLocks noChangeAspect="1" noChangeArrowheads="1"/>
          </p:cNvPicPr>
          <p:nvPr/>
        </p:nvPicPr>
        <p:blipFill>
          <a:blip r:embed="rId2" cstate="print"/>
          <a:srcRect b="5875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Roly a zodpovednosť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bezpečnostné roly a zodpovednosť zamestnancov musia byť definované a zdokumentované v súlade s BP a majú zahŕňať požiadavky na:</a:t>
            </a:r>
          </a:p>
          <a:p>
            <a:pPr lvl="1"/>
            <a:r>
              <a:rPr lang="sk-SK" dirty="0" smtClean="0"/>
              <a:t>konanie v súlade s BP</a:t>
            </a:r>
          </a:p>
          <a:p>
            <a:pPr lvl="1"/>
            <a:r>
              <a:rPr lang="sk-SK" dirty="0" smtClean="0"/>
              <a:t>ochrana aktív pred </a:t>
            </a:r>
            <a:r>
              <a:rPr lang="sk-SK" dirty="0" err="1" smtClean="0"/>
              <a:t>neaut</a:t>
            </a:r>
            <a:r>
              <a:rPr lang="sk-SK" dirty="0" smtClean="0"/>
              <a:t>. prístupom, prezradením, modifikáciou, zničením..</a:t>
            </a:r>
          </a:p>
          <a:p>
            <a:pPr lvl="1"/>
            <a:r>
              <a:rPr lang="sk-SK" dirty="0" smtClean="0"/>
              <a:t>výkon špecifických </a:t>
            </a:r>
            <a:r>
              <a:rPr lang="sk-SK" dirty="0" err="1" smtClean="0"/>
              <a:t>bezpeč</a:t>
            </a:r>
            <a:r>
              <a:rPr lang="sk-SK" dirty="0" smtClean="0"/>
              <a:t>. procesov a činností</a:t>
            </a:r>
          </a:p>
          <a:p>
            <a:pPr lvl="1"/>
            <a:r>
              <a:rPr lang="sk-SK" dirty="0" smtClean="0"/>
              <a:t>pridelenie zodpovednosti jednotlivcovi za vlastné činy</a:t>
            </a:r>
          </a:p>
          <a:p>
            <a:pPr lvl="1"/>
            <a:r>
              <a:rPr lang="sk-SK" dirty="0" smtClean="0"/>
              <a:t>oznamovanie </a:t>
            </a:r>
            <a:r>
              <a:rPr lang="sk-SK" dirty="0" err="1" smtClean="0"/>
              <a:t>bezpeč</a:t>
            </a:r>
            <a:r>
              <a:rPr lang="sk-SK" dirty="0" smtClean="0"/>
              <a:t>. udalostí, incidentov, rizík..</a:t>
            </a:r>
          </a:p>
          <a:p>
            <a:pPr lvl="1"/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100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Proces preverovania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musí byť vykonaná verifikačná previerka personálneho pozadia všetkých uchádzačov o zamestnanie v súlade s príslušnými zákonmi, vyhláškami a etikou, ako aj vzhľadom na obchodné požiadavky, klasifikačný stupeň informácií, ku ktorým sa musí pristupovať, ako aj na vnímané riziká. Mala by zahŕňať:</a:t>
            </a:r>
          </a:p>
          <a:p>
            <a:pPr lvl="1"/>
            <a:r>
              <a:rPr lang="sk-SK" dirty="0" smtClean="0"/>
              <a:t>uspokojivé referencie o povahových vlastnostiach (jedna pracovná a jedna osobná)</a:t>
            </a:r>
          </a:p>
          <a:p>
            <a:pPr lvl="1"/>
            <a:r>
              <a:rPr lang="sk-SK" dirty="0" smtClean="0"/>
              <a:t>kontrola úplnosti a presnosti životopisu</a:t>
            </a:r>
          </a:p>
          <a:p>
            <a:pPr lvl="1"/>
            <a:r>
              <a:rPr lang="sk-SK" dirty="0" smtClean="0"/>
              <a:t>overenie akademickej a profesijnej kvalifikácie</a:t>
            </a:r>
          </a:p>
          <a:p>
            <a:pPr lvl="1"/>
            <a:r>
              <a:rPr lang="sk-SK" dirty="0" smtClean="0"/>
              <a:t>nezávislé overenie identity (pas, OP..)</a:t>
            </a:r>
          </a:p>
          <a:p>
            <a:pPr lvl="1"/>
            <a:r>
              <a:rPr lang="sk-SK" dirty="0" smtClean="0"/>
              <a:t>detailnejšie previerky (dôveryhodnosti, reg. trestov..)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101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Pracovná náplň a podmienky zamestnania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Zamestnanci musia odsúhlasiť a podpísať v pracovnej zmluve ako časť podmienok pracovného pomeru ustanovenia, ktoré musia definovať zodpovednosti za IB </a:t>
            </a:r>
          </a:p>
          <a:p>
            <a:pPr lvl="1"/>
            <a:r>
              <a:rPr lang="sk-SK" dirty="0" smtClean="0"/>
              <a:t>všetci podpíšu dohodu o zachovaní mlčanlivosti</a:t>
            </a:r>
          </a:p>
          <a:p>
            <a:pPr lvl="1"/>
            <a:r>
              <a:rPr lang="sk-SK" dirty="0" smtClean="0"/>
              <a:t>právne zodpovednosti a nároky zamestnancov v súvislosti so zákonmi na ochranu autorských práv, osobných údajov a pod</a:t>
            </a:r>
          </a:p>
          <a:p>
            <a:pPr lvl="1"/>
            <a:r>
              <a:rPr lang="sk-SK" dirty="0" smtClean="0"/>
              <a:t>zodpovednosti za klasifikáciu informácií a riadenie aktív</a:t>
            </a:r>
          </a:p>
          <a:p>
            <a:pPr lvl="1"/>
            <a:r>
              <a:rPr lang="sk-SK" dirty="0" smtClean="0"/>
              <a:t>zodpovednosti za manipuláciu s informáciami </a:t>
            </a:r>
          </a:p>
          <a:p>
            <a:pPr lvl="1"/>
            <a:r>
              <a:rPr lang="sk-SK" dirty="0" smtClean="0"/>
              <a:t>zodpovednosti za manipuláciu s osobnými údajmi</a:t>
            </a:r>
          </a:p>
          <a:p>
            <a:pPr lvl="1"/>
            <a:r>
              <a:rPr lang="sk-SK" dirty="0" smtClean="0"/>
              <a:t>zodpovednosti mimo organizácie a mimo štandardný pracovný čas</a:t>
            </a:r>
          </a:p>
          <a:p>
            <a:pPr lvl="1"/>
            <a:r>
              <a:rPr lang="sk-SK" dirty="0" smtClean="0"/>
              <a:t>kroky pri porušení požiadaviek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102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POČAS ZAMESTNANIA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zabezpečiť, že zamestnanci sú si vedomí hrozieb týkajúcich sa IB, ich zodpovednosti a záväzkov a že sú pripravení podporovať BP počas ich každodennej činnosti a znižovať riziká ľudskej chyby</a:t>
            </a:r>
          </a:p>
          <a:p>
            <a:pPr lvl="1"/>
            <a:r>
              <a:rPr lang="sk-SK" dirty="0" smtClean="0"/>
              <a:t>manažérske zodpovednosti</a:t>
            </a:r>
          </a:p>
          <a:p>
            <a:pPr lvl="1"/>
            <a:r>
              <a:rPr lang="sk-SK" dirty="0" smtClean="0"/>
              <a:t>povedomie  o IB, vzdelávanie a školiaca činnosť</a:t>
            </a:r>
          </a:p>
          <a:p>
            <a:pPr lvl="1"/>
            <a:r>
              <a:rPr lang="sk-SK" dirty="0" smtClean="0"/>
              <a:t>disciplinárny proces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103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Manažérske zodpovednosti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manažment musí od zamestnancov vyžadovať uplatňovanie bezpečnosti v súlade so zavedenými politikami a postupmi a zabezpečiť, že zamestnanci:</a:t>
            </a:r>
          </a:p>
          <a:p>
            <a:pPr lvl="1"/>
            <a:r>
              <a:rPr lang="sk-SK" dirty="0" smtClean="0"/>
              <a:t>sú oboznámení o ich rolách a zodpovednostiach za IB</a:t>
            </a:r>
          </a:p>
          <a:p>
            <a:pPr lvl="1"/>
            <a:r>
              <a:rPr lang="sk-SK" dirty="0" smtClean="0"/>
              <a:t>sú im poskytnuté smernice</a:t>
            </a:r>
          </a:p>
          <a:p>
            <a:pPr lvl="1"/>
            <a:r>
              <a:rPr lang="sk-SK" dirty="0" smtClean="0"/>
              <a:t>sú motivovaní k napĺňaniu politík</a:t>
            </a:r>
          </a:p>
          <a:p>
            <a:pPr lvl="1"/>
            <a:r>
              <a:rPr lang="sk-SK" dirty="0" smtClean="0"/>
              <a:t>dosiahnu určitú úroveň povedomia o IB</a:t>
            </a:r>
          </a:p>
          <a:p>
            <a:pPr lvl="1"/>
            <a:r>
              <a:rPr lang="sk-SK" dirty="0" smtClean="0"/>
              <a:t>sa podriadia  pracovnej náplni a podmienkam zamestnania (BP, smernice)</a:t>
            </a:r>
          </a:p>
          <a:p>
            <a:pPr lvl="1"/>
            <a:r>
              <a:rPr lang="sk-SK" dirty="0" smtClean="0"/>
              <a:t>budú pokračovať v udržiavaní si zručností a kvalifikácie </a:t>
            </a:r>
          </a:p>
          <a:p>
            <a:pPr lvl="1"/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104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Povedomie o IB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Všetci zamestnanci musia absolvovať vhodné školenie v oblasti bezpečnostného povedomia a musia im byť poskytované pravidelne aktualizované verzie politík, smerníc a postupov</a:t>
            </a:r>
          </a:p>
          <a:p>
            <a:pPr lvl="1"/>
            <a:r>
              <a:rPr lang="sk-SK" dirty="0" smtClean="0"/>
              <a:t>formálny uvádzací proces s predstavením politík a očakávania organizácie PRED udelením prístupu</a:t>
            </a:r>
          </a:p>
          <a:p>
            <a:pPr lvl="1"/>
            <a:r>
              <a:rPr lang="sk-SK" dirty="0" smtClean="0"/>
              <a:t>školenie má zahŕňať </a:t>
            </a:r>
            <a:r>
              <a:rPr lang="sk-SK" dirty="0" err="1" smtClean="0"/>
              <a:t>bezpeč</a:t>
            </a:r>
            <a:r>
              <a:rPr lang="sk-SK" dirty="0" smtClean="0"/>
              <a:t>. požiadavky, právnu zodpovednosť, podnikové opatrenia, zácvik v správnom používaní prostriedkov</a:t>
            </a:r>
          </a:p>
          <a:p>
            <a:pPr lvl="1"/>
            <a:r>
              <a:rPr lang="sk-SK" dirty="0" smtClean="0"/>
              <a:t>školenie má umožniť rozpoznať  problémy a incidenty IB a reagovať primerane vzhľadom na svoje pracovné zaradenie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105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Disciplinárny proces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musí existovať disciplinárny proces pre zamestnancov, ktorí spôsobili narušenie bezpečnosti</a:t>
            </a:r>
          </a:p>
          <a:p>
            <a:pPr lvl="1"/>
            <a:r>
              <a:rPr lang="sk-SK" dirty="0" smtClean="0"/>
              <a:t>nemal by začať bez predošlého overenia incidentu</a:t>
            </a:r>
          </a:p>
          <a:p>
            <a:pPr lvl="1"/>
            <a:r>
              <a:rPr lang="sk-SK" dirty="0" smtClean="0"/>
              <a:t>má zabezpečiť korektné a férové zaobchádzanie s podozrivými zamestnancami</a:t>
            </a:r>
          </a:p>
          <a:p>
            <a:pPr lvl="1"/>
            <a:r>
              <a:rPr lang="sk-SK" dirty="0" smtClean="0"/>
              <a:t>má brať do úvahy povahu a závažnosť narušenie a jeho dopady na podnikanie, či ide o prvý a lebo opakovaný incident, či bol </a:t>
            </a:r>
            <a:r>
              <a:rPr lang="sk-SK" dirty="0" err="1" smtClean="0"/>
              <a:t>zam</a:t>
            </a:r>
            <a:r>
              <a:rPr lang="sk-SK" dirty="0" smtClean="0"/>
              <a:t>. zaškolený, príslušnú legislatívu, zmluvy a iné faktory..</a:t>
            </a:r>
          </a:p>
          <a:p>
            <a:pPr lvl="1"/>
            <a:r>
              <a:rPr lang="sk-SK" dirty="0" smtClean="0"/>
              <a:t>vo výnimočných prípadoch by mal DP umožňovať okamžité odňatie povinností, práv, privilégií, či vyvedenie mimo lokality</a:t>
            </a:r>
          </a:p>
          <a:p>
            <a:pPr lvl="1"/>
            <a:r>
              <a:rPr lang="sk-SK" dirty="0" smtClean="0"/>
              <a:t>má slúžiť aj ako odstrašujúci prostriedok</a:t>
            </a:r>
          </a:p>
          <a:p>
            <a:pPr lvl="1"/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106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Ukončenie alebo zmena pracovnoprávneho pomeru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zabezpečiť, že zamestnanci opustia organizáciu alebo zmenia podmienky svojho vzťahu primeraným spôsobom</a:t>
            </a:r>
          </a:p>
          <a:p>
            <a:pPr lvl="1"/>
            <a:r>
              <a:rPr lang="sk-SK" dirty="0" smtClean="0"/>
              <a:t>zodpovednosti v súvislosti s ukončením pracovnoprávneho vzťahu</a:t>
            </a:r>
          </a:p>
          <a:p>
            <a:pPr lvl="1"/>
            <a:r>
              <a:rPr lang="sk-SK" dirty="0" smtClean="0"/>
              <a:t>vrátenie aktív</a:t>
            </a:r>
          </a:p>
          <a:p>
            <a:pPr lvl="1"/>
            <a:r>
              <a:rPr lang="sk-SK" dirty="0" smtClean="0"/>
              <a:t>odňatie prístupových práv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107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Zodpovednosti v súvislosti s ukončením pracovnoprávneho vzťahu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zodpovednosti za realizáciu ukončenia pracovnoprávneho pomeru alebo za zmenu jeho podmienok musia byť jasne definované a pridelené</a:t>
            </a:r>
          </a:p>
          <a:p>
            <a:pPr lvl="1"/>
            <a:r>
              <a:rPr lang="sk-SK" dirty="0" smtClean="0"/>
              <a:t>má zohľadňovať platné bezpečnostné a právne požiadavky, prípadne zodpovednosti obsiahnuté v dohode o zachovaní dôvernosti</a:t>
            </a:r>
          </a:p>
          <a:p>
            <a:pPr lvl="1"/>
            <a:r>
              <a:rPr lang="sk-SK" dirty="0" smtClean="0"/>
              <a:t>zodpovednosti a povinnosti po vypovedaní zmluvy majú byť jasne definované v pracovnej zmluve</a:t>
            </a:r>
          </a:p>
          <a:p>
            <a:pPr lvl="1"/>
            <a:r>
              <a:rPr lang="sk-SK" dirty="0" smtClean="0"/>
              <a:t>zmeny v zodpovednostiach alebo </a:t>
            </a:r>
            <a:r>
              <a:rPr lang="sk-SK" dirty="0" err="1" smtClean="0"/>
              <a:t>pdmienkach</a:t>
            </a:r>
            <a:r>
              <a:rPr lang="sk-SK" dirty="0" smtClean="0"/>
              <a:t> zamestnania musia byť riadené</a:t>
            </a:r>
          </a:p>
          <a:p>
            <a:pPr lvl="1"/>
            <a:r>
              <a:rPr lang="sk-SK" dirty="0" smtClean="0"/>
              <a:t>väčšinou to má na starosti HR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108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Vrátenie aktív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všetci zamestnanci musia vrátiť akékoľvek aktíva patriace organizácií po zrušení ich pracovného pomeru</a:t>
            </a:r>
          </a:p>
          <a:p>
            <a:pPr lvl="1"/>
            <a:r>
              <a:rPr lang="sk-SK" dirty="0" smtClean="0"/>
              <a:t>proces výpovede musí byť formalizovaný, aby zahŕňal aj vrátenie poskytnutého HW, SW, dát</a:t>
            </a:r>
          </a:p>
          <a:p>
            <a:pPr lvl="1"/>
            <a:r>
              <a:rPr lang="sk-SK" dirty="0" smtClean="0"/>
              <a:t>v prípade BYOD musia existovať procesy na vrátenie aktív z týchto zariadení</a:t>
            </a:r>
          </a:p>
          <a:p>
            <a:pPr lvl="1"/>
            <a:r>
              <a:rPr lang="sk-SK" dirty="0" smtClean="0"/>
              <a:t>ak má odchádzajúci zamestnanec vedomosti významné z hľadiska prevádzky, tieto by mali byť zdokumentované a presunuté do organizácie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109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oje Dokumenty\My Pictures\phishing na host.sk\screenshot.kniznicapp.sk.png"/>
          <p:cNvPicPr>
            <a:picLocks noChangeAspect="1" noChangeArrowheads="1"/>
          </p:cNvPicPr>
          <p:nvPr/>
        </p:nvPicPr>
        <p:blipFill>
          <a:blip r:embed="rId2" cstate="print"/>
          <a:srcRect t="3137"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dirty="0" err="1" smtClean="0"/>
              <a:t>Phishing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Odňatie prístupových práv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prístupové práva všetkých zamestnancov k informáciám a prostriedkom na ich spracúvanie musia byť po ukončení pracovnoprávneho pomeru, zmluvy alebo dohody odňaté alebo upravené podľa zmeny</a:t>
            </a:r>
          </a:p>
          <a:p>
            <a:pPr lvl="1"/>
            <a:r>
              <a:rPr lang="sk-SK" dirty="0" smtClean="0"/>
              <a:t>prehodnotenie práv pri zmene pomeru</a:t>
            </a:r>
          </a:p>
          <a:p>
            <a:pPr lvl="1"/>
            <a:r>
              <a:rPr lang="sk-SK" dirty="0" err="1" smtClean="0"/>
              <a:t>need</a:t>
            </a:r>
            <a:r>
              <a:rPr lang="sk-SK" dirty="0" smtClean="0"/>
              <a:t> to </a:t>
            </a:r>
            <a:r>
              <a:rPr lang="sk-SK" dirty="0" err="1" smtClean="0"/>
              <a:t>know</a:t>
            </a:r>
            <a:endParaRPr lang="sk-SK" dirty="0" smtClean="0"/>
          </a:p>
          <a:p>
            <a:pPr lvl="1"/>
            <a:r>
              <a:rPr lang="sk-SK" dirty="0" smtClean="0"/>
              <a:t>zahŕňajú fyzický aj logický prístup, kľúče, </a:t>
            </a:r>
            <a:r>
              <a:rPr lang="sk-SK" dirty="0" err="1" smtClean="0"/>
              <a:t>IDkarty</a:t>
            </a:r>
            <a:r>
              <a:rPr lang="sk-SK" dirty="0" smtClean="0"/>
              <a:t>, prostriedky, predplatené služby a ich odstránenie zo všetkej dokumentácie, </a:t>
            </a:r>
            <a:r>
              <a:rPr lang="sk-SK" dirty="0" err="1" smtClean="0"/>
              <a:t>ktrorá</a:t>
            </a:r>
            <a:r>
              <a:rPr lang="sk-SK" dirty="0" smtClean="0"/>
              <a:t> ich radí k aktuálnym zamestnancom</a:t>
            </a:r>
          </a:p>
          <a:p>
            <a:pPr lvl="1"/>
            <a:r>
              <a:rPr lang="sk-SK" dirty="0" smtClean="0"/>
              <a:t>ak odchádzajúci poznal heslá do účtov, ktoré zostávajú naďalej aktívne, tieto je potrebné okamžite zmeniť</a:t>
            </a:r>
          </a:p>
          <a:p>
            <a:pPr lvl="1"/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110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r>
              <a:rPr lang="sk-SK" b="1" dirty="0" smtClean="0"/>
              <a:t>Fyzická bezpečnosť a bezpečnosť prostredia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111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Zabezpečené oblasti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Zabrániť neautorizovanému fyzickému prístupu, poškodeniu a ohrozovaniu priestorov a informácií organizácie</a:t>
            </a:r>
          </a:p>
          <a:p>
            <a:pPr lvl="1"/>
            <a:r>
              <a:rPr lang="sk-SK" dirty="0" err="1" smtClean="0"/>
              <a:t>perimeter</a:t>
            </a:r>
            <a:r>
              <a:rPr lang="sk-SK" dirty="0" smtClean="0"/>
              <a:t> fyzickej bezpečnosti</a:t>
            </a:r>
          </a:p>
          <a:p>
            <a:pPr lvl="1"/>
            <a:r>
              <a:rPr lang="sk-SK" dirty="0" smtClean="0"/>
              <a:t>opatrenia pre fyzický prístup</a:t>
            </a:r>
          </a:p>
          <a:p>
            <a:pPr lvl="1"/>
            <a:r>
              <a:rPr lang="sk-SK" dirty="0" smtClean="0"/>
              <a:t>zabezpečenie kancelárií, miestností a prostriedkov</a:t>
            </a:r>
          </a:p>
          <a:p>
            <a:pPr lvl="1"/>
            <a:r>
              <a:rPr lang="sk-SK" dirty="0" smtClean="0"/>
              <a:t>ochrana pred vonkajšími hrozbami a hrozbami prostredia</a:t>
            </a:r>
          </a:p>
          <a:p>
            <a:pPr lvl="1"/>
            <a:r>
              <a:rPr lang="sk-SK" dirty="0" smtClean="0"/>
              <a:t>práca v zabezpečených oblastiach</a:t>
            </a:r>
          </a:p>
          <a:p>
            <a:pPr lvl="1"/>
            <a:r>
              <a:rPr lang="sk-SK" dirty="0" smtClean="0"/>
              <a:t>verejne prístupné priestory, zásobovacie a expedičné oblasti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112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Bezpečnosť zariadení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predísť strate, poškodeniu alebo kompromitácií aktív a prerušeniu prevádzky</a:t>
            </a:r>
          </a:p>
          <a:p>
            <a:pPr lvl="1"/>
            <a:r>
              <a:rPr lang="sk-SK" dirty="0" smtClean="0"/>
              <a:t>umiestnenie a ochrana zariadení</a:t>
            </a:r>
          </a:p>
          <a:p>
            <a:pPr lvl="1"/>
            <a:r>
              <a:rPr lang="sk-SK" dirty="0" smtClean="0"/>
              <a:t>podporné služby</a:t>
            </a:r>
          </a:p>
          <a:p>
            <a:pPr lvl="1"/>
            <a:r>
              <a:rPr lang="sk-SK" dirty="0" smtClean="0"/>
              <a:t>bezpečnosť kabeláže</a:t>
            </a:r>
          </a:p>
          <a:p>
            <a:pPr lvl="1"/>
            <a:r>
              <a:rPr lang="sk-SK" dirty="0" smtClean="0"/>
              <a:t>údržba zariadení</a:t>
            </a:r>
          </a:p>
          <a:p>
            <a:pPr lvl="1"/>
            <a:r>
              <a:rPr lang="sk-SK" dirty="0" smtClean="0"/>
              <a:t>údržba zariadení</a:t>
            </a:r>
          </a:p>
          <a:p>
            <a:pPr lvl="1"/>
            <a:r>
              <a:rPr lang="sk-SK" dirty="0" smtClean="0"/>
              <a:t>bezpečnosť zariadení mimo priestorov organizácie</a:t>
            </a:r>
          </a:p>
          <a:p>
            <a:pPr lvl="1"/>
            <a:r>
              <a:rPr lang="sk-SK" dirty="0" smtClean="0"/>
              <a:t>bezpečná likvidácia alebo </a:t>
            </a:r>
            <a:r>
              <a:rPr lang="sk-SK" dirty="0" smtClean="0"/>
              <a:t>opätovné </a:t>
            </a:r>
            <a:r>
              <a:rPr lang="sk-SK" dirty="0" smtClean="0"/>
              <a:t>použitie zariadení</a:t>
            </a:r>
          </a:p>
          <a:p>
            <a:pPr lvl="1"/>
            <a:r>
              <a:rPr lang="sk-SK" dirty="0" smtClean="0"/>
              <a:t>premiestňovanie majetku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113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r>
              <a:rPr lang="sk-SK" b="1" dirty="0" smtClean="0"/>
              <a:t>Riadenie prístupu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114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Požiadavky na riadenie prístupu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Politika riadenia prístupu – na základe podnikateľských a bezpečnostných požiadaviek na prístup musí byť definovaná dokumentovaná a preskúmaná politika riadenia prístupu</a:t>
            </a:r>
          </a:p>
          <a:p>
            <a:pPr lvl="1"/>
            <a:r>
              <a:rPr lang="sk-SK" dirty="0" smtClean="0"/>
              <a:t>bezpečnostné opatrenia môžu mať aj fyzickú aj logickú povahu</a:t>
            </a:r>
          </a:p>
          <a:p>
            <a:pPr lvl="1"/>
            <a:r>
              <a:rPr lang="sk-SK" dirty="0" smtClean="0"/>
              <a:t>používateľom majú byť jasne stanovené pravidlá a požiadavky na riadenie prístupu</a:t>
            </a:r>
          </a:p>
          <a:p>
            <a:pPr lvl="1"/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115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Politika riadenia prístupu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/>
              <a:t>Má zohľadňovať</a:t>
            </a:r>
          </a:p>
          <a:p>
            <a:pPr lvl="1"/>
            <a:r>
              <a:rPr lang="sk-SK" dirty="0" smtClean="0"/>
              <a:t>bezpečnostné požiadavky jednotlivých podnikových aplikácií</a:t>
            </a:r>
          </a:p>
          <a:p>
            <a:pPr lvl="1"/>
            <a:r>
              <a:rPr lang="sk-SK" dirty="0" smtClean="0"/>
              <a:t>identifikáciu všetkých informácií a rizík, ktorým čelia</a:t>
            </a:r>
          </a:p>
          <a:p>
            <a:pPr lvl="1"/>
            <a:r>
              <a:rPr lang="sk-SK" dirty="0" smtClean="0"/>
              <a:t>pravidlá šírenia informácií a autorizácie (</a:t>
            </a:r>
            <a:r>
              <a:rPr lang="sk-SK" dirty="0" err="1" smtClean="0"/>
              <a:t>need</a:t>
            </a:r>
            <a:r>
              <a:rPr lang="sk-SK" dirty="0" smtClean="0"/>
              <a:t> to </a:t>
            </a:r>
            <a:r>
              <a:rPr lang="sk-SK" dirty="0" err="1" smtClean="0"/>
              <a:t>know</a:t>
            </a:r>
            <a:r>
              <a:rPr lang="sk-SK" dirty="0" smtClean="0"/>
              <a:t>), bezpečnostné úrovne a klasifikácia informácií</a:t>
            </a:r>
          </a:p>
          <a:p>
            <a:pPr lvl="1"/>
            <a:r>
              <a:rPr lang="sk-SK" dirty="0" smtClean="0"/>
              <a:t>konzistentnosť medzi riadením prístupu a pravidlami klasifikácie </a:t>
            </a:r>
            <a:r>
              <a:rPr lang="sk-SK" dirty="0" smtClean="0"/>
              <a:t>informácií</a:t>
            </a:r>
            <a:endParaRPr lang="sk-SK" dirty="0" smtClean="0"/>
          </a:p>
          <a:p>
            <a:pPr lvl="1"/>
            <a:r>
              <a:rPr lang="sk-SK" dirty="0" smtClean="0"/>
              <a:t>legislatívne a zmluvné požiadavky na riadenie prístupu</a:t>
            </a:r>
          </a:p>
          <a:p>
            <a:pPr lvl="1"/>
            <a:r>
              <a:rPr lang="sk-SK" dirty="0" smtClean="0"/>
              <a:t>štandardné prístupové profily používateľov pre bežné pracovné roly</a:t>
            </a:r>
          </a:p>
          <a:p>
            <a:pPr lvl="1"/>
            <a:r>
              <a:rPr lang="sk-SK" dirty="0" smtClean="0"/>
              <a:t>riadenie prístupových práv v distribuovanom a sieťovom prostredí</a:t>
            </a:r>
          </a:p>
          <a:p>
            <a:pPr lvl="1"/>
            <a:r>
              <a:rPr lang="sk-SK" dirty="0" smtClean="0"/>
              <a:t>segregácia rol riadenia prístupu (požiadavky o udelenie prístupu, jeho autorizácia a správa prístupu)</a:t>
            </a:r>
          </a:p>
          <a:p>
            <a:pPr lvl="1"/>
            <a:r>
              <a:rPr lang="sk-SK" dirty="0" smtClean="0"/>
              <a:t>formálna autorizácia žiadostí o udelenie prístupu</a:t>
            </a:r>
          </a:p>
          <a:p>
            <a:pPr lvl="1"/>
            <a:r>
              <a:rPr lang="sk-SK" dirty="0" smtClean="0"/>
              <a:t>periodická revízia prístupových </a:t>
            </a:r>
            <a:r>
              <a:rPr lang="sk-SK" dirty="0" smtClean="0"/>
              <a:t>opatrení</a:t>
            </a:r>
            <a:endParaRPr lang="sk-SK" dirty="0" smtClean="0"/>
          </a:p>
          <a:p>
            <a:pPr lvl="1"/>
            <a:r>
              <a:rPr lang="sk-SK" dirty="0" smtClean="0"/>
              <a:t>odňatie prístupových práv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116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Politika riadenia prístupu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nejaké pravidlá</a:t>
            </a:r>
          </a:p>
          <a:p>
            <a:pPr lvl="1"/>
            <a:r>
              <a:rPr lang="sk-SK" dirty="0" smtClean="0"/>
              <a:t>umožniť prístup výlučne autorizovaným používateľom</a:t>
            </a:r>
          </a:p>
          <a:p>
            <a:pPr lvl="1"/>
            <a:r>
              <a:rPr lang="sk-SK" dirty="0" smtClean="0"/>
              <a:t>rozdiel medzi pravidlami, ktoré sú povinné a ktoré sú voliteľné</a:t>
            </a:r>
          </a:p>
          <a:p>
            <a:pPr lvl="1"/>
            <a:r>
              <a:rPr lang="sk-SK" dirty="0" smtClean="0"/>
              <a:t>radšej „všetko je zakázané, ak to nie je povolené“ ako „všetko je povolené, ak to nie je zakázané“</a:t>
            </a:r>
          </a:p>
          <a:p>
            <a:pPr lvl="1"/>
            <a:r>
              <a:rPr lang="sk-SK" dirty="0" smtClean="0"/>
              <a:t>základom je identifikácia, autentifikácia, autorizácia</a:t>
            </a:r>
          </a:p>
          <a:p>
            <a:pPr lvl="1"/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117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Identifikácia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získanie identifikátora, ktorým je používateľ v systéme jednoznačne určený</a:t>
            </a:r>
          </a:p>
          <a:p>
            <a:pPr lvl="1"/>
            <a:r>
              <a:rPr lang="sk-SK" dirty="0" smtClean="0"/>
              <a:t>používateľské meno</a:t>
            </a:r>
          </a:p>
          <a:p>
            <a:pPr lvl="1"/>
            <a:r>
              <a:rPr lang="sk-SK" dirty="0" smtClean="0"/>
              <a:t>identifikátor musí identifikovať konkrétneho používateľa</a:t>
            </a:r>
          </a:p>
          <a:p>
            <a:pPr lvl="2"/>
            <a:r>
              <a:rPr lang="sk-SK" dirty="0" smtClean="0"/>
              <a:t>aby bolo možné vyvodzovať zodpovednosť za aktivity v IS</a:t>
            </a:r>
          </a:p>
          <a:p>
            <a:pPr lvl="2"/>
            <a:r>
              <a:rPr lang="sk-SK" dirty="0" smtClean="0"/>
              <a:t>vyhnúť sa zdieľaným kontám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118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Autentifikácia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preukázanie skutočnosti, že identifikácia používateľa je pravdivá</a:t>
            </a:r>
          </a:p>
          <a:p>
            <a:pPr lvl="1"/>
            <a:r>
              <a:rPr lang="sk-SK" dirty="0" smtClean="0"/>
              <a:t>je tým, za koho sa vydáva</a:t>
            </a:r>
          </a:p>
          <a:p>
            <a:r>
              <a:rPr lang="sk-SK" dirty="0" smtClean="0"/>
              <a:t>základné spôsoby</a:t>
            </a:r>
          </a:p>
          <a:p>
            <a:pPr lvl="1"/>
            <a:r>
              <a:rPr lang="sk-SK" dirty="0" smtClean="0"/>
              <a:t>niečo viem</a:t>
            </a:r>
          </a:p>
          <a:p>
            <a:pPr lvl="1"/>
            <a:r>
              <a:rPr lang="sk-SK" dirty="0" smtClean="0"/>
              <a:t>niečo mám</a:t>
            </a:r>
          </a:p>
          <a:p>
            <a:pPr lvl="1"/>
            <a:r>
              <a:rPr lang="sk-SK" dirty="0" smtClean="0"/>
              <a:t>niečo som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119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Úvod</a:t>
            </a:r>
            <a:endParaRPr lang="sk-SK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IKT sa stali neodmysliteľnou súčasťou života</a:t>
            </a:r>
          </a:p>
          <a:p>
            <a:r>
              <a:rPr lang="sk-SK" dirty="0" smtClean="0"/>
              <a:t>Informácie, procesy a služby s nimi súvisiace sa stali životne dôležitými aktívami organizácií</a:t>
            </a:r>
          </a:p>
          <a:p>
            <a:r>
              <a:rPr lang="sk-SK" dirty="0" smtClean="0"/>
              <a:t>Bezpečnosť IS (BIS) nemá byť náhodná</a:t>
            </a:r>
          </a:p>
          <a:p>
            <a:r>
              <a:rPr lang="sk-SK" dirty="0" smtClean="0"/>
              <a:t>BIS – nevyhnutnosť a zároveň povinnosť majiteľa/prevádzkovateľa IS</a:t>
            </a:r>
          </a:p>
          <a:p>
            <a:endParaRPr lang="sk-SK" dirty="0">
              <a:latin typeface="Century Gothic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>
                <a:latin typeface="Century Gothic" pitchFamily="34" charset="0"/>
              </a:rPr>
              <a:pPr/>
              <a:t>12</a:t>
            </a:fld>
            <a:endParaRPr lang="sk-SK" dirty="0">
              <a:latin typeface="Century Gothic" pitchFamily="34" charset="0"/>
            </a:endParaRPr>
          </a:p>
        </p:txBody>
      </p:sp>
      <p:pic>
        <p:nvPicPr>
          <p:cNvPr id="8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Heslá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najbežnejší prostriedok autentifikácie</a:t>
            </a:r>
          </a:p>
          <a:p>
            <a:r>
              <a:rPr lang="sk-SK" dirty="0" smtClean="0"/>
              <a:t>kvalita hesiel</a:t>
            </a:r>
          </a:p>
          <a:p>
            <a:pPr lvl="1"/>
            <a:r>
              <a:rPr lang="sk-SK" dirty="0" smtClean="0"/>
              <a:t>ľahko zapamätateľné, ťažko uhádnuteľné</a:t>
            </a:r>
          </a:p>
          <a:p>
            <a:r>
              <a:rPr lang="sk-SK" dirty="0" smtClean="0"/>
              <a:t>zmena hesiel</a:t>
            </a:r>
          </a:p>
          <a:p>
            <a:r>
              <a:rPr lang="sk-SK" dirty="0" smtClean="0"/>
              <a:t>rôzne heslá pre rôzne účty</a:t>
            </a:r>
          </a:p>
          <a:p>
            <a:r>
              <a:rPr lang="sk-SK" dirty="0" smtClean="0"/>
              <a:t>ochrana dôvernosti pri prenose</a:t>
            </a:r>
          </a:p>
          <a:p>
            <a:r>
              <a:rPr lang="sk-SK" dirty="0" smtClean="0"/>
              <a:t>ochrana dôvernosti pri úniku databázy hesiel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120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Autorizácia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rozhodovanie, či daný subjekt má oprávnenie vykonať požadovanú operáciu s daným objektom</a:t>
            </a:r>
          </a:p>
          <a:p>
            <a:pPr lvl="1"/>
            <a:r>
              <a:rPr lang="sk-SK" dirty="0" smtClean="0"/>
              <a:t>rôzna </a:t>
            </a:r>
            <a:r>
              <a:rPr lang="sk-SK" dirty="0" err="1" smtClean="0"/>
              <a:t>granularita</a:t>
            </a:r>
            <a:r>
              <a:rPr lang="sk-SK" dirty="0" smtClean="0"/>
              <a:t> prístupových práv</a:t>
            </a:r>
          </a:p>
          <a:p>
            <a:pPr lvl="1"/>
            <a:r>
              <a:rPr lang="sk-SK" dirty="0" smtClean="0"/>
              <a:t>zoskupovanie používateľov do skupín</a:t>
            </a:r>
          </a:p>
          <a:p>
            <a:pPr lvl="1"/>
            <a:r>
              <a:rPr lang="sk-SK" dirty="0" smtClean="0"/>
              <a:t>možnosť nastavovania a delegovania práv</a:t>
            </a:r>
          </a:p>
          <a:p>
            <a:r>
              <a:rPr lang="sk-SK" dirty="0" smtClean="0"/>
              <a:t>rôzne úrovne</a:t>
            </a:r>
          </a:p>
          <a:p>
            <a:pPr lvl="1"/>
            <a:r>
              <a:rPr lang="sk-SK" dirty="0" smtClean="0"/>
              <a:t>sieť, OS, databázový systém, aplikácia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121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Zneužívanie práv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najviac pri používateľoch s vysokými právami</a:t>
            </a:r>
          </a:p>
          <a:p>
            <a:pPr lvl="1"/>
            <a:r>
              <a:rPr lang="sk-SK" dirty="0" smtClean="0"/>
              <a:t>UNIX/LINUX </a:t>
            </a:r>
            <a:r>
              <a:rPr lang="sk-SK" dirty="0" err="1" smtClean="0"/>
              <a:t>root</a:t>
            </a:r>
            <a:endParaRPr lang="sk-SK" dirty="0" smtClean="0"/>
          </a:p>
          <a:p>
            <a:pPr lvl="1"/>
            <a:r>
              <a:rPr lang="sk-SK" dirty="0" smtClean="0"/>
              <a:t>Windows </a:t>
            </a:r>
            <a:r>
              <a:rPr lang="sk-SK" dirty="0" err="1" smtClean="0"/>
              <a:t>Administrators</a:t>
            </a:r>
            <a:endParaRPr lang="sk-SK" dirty="0" smtClean="0"/>
          </a:p>
          <a:p>
            <a:r>
              <a:rPr lang="sk-SK" dirty="0" smtClean="0"/>
              <a:t>prirodzená ochrana</a:t>
            </a:r>
          </a:p>
          <a:p>
            <a:pPr lvl="1"/>
            <a:r>
              <a:rPr lang="sk-SK" dirty="0" smtClean="0"/>
              <a:t>minimalizovať množinu procesov s takými právami</a:t>
            </a:r>
          </a:p>
          <a:p>
            <a:pPr lvl="1"/>
            <a:r>
              <a:rPr lang="sk-SK" dirty="0" smtClean="0"/>
              <a:t>aj minimálna môže byť priveľká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122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Audit bezpečnosti IS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123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 informácií pre audit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k-SK" dirty="0" smtClean="0"/>
              <a:t>infraštruktúra IS</a:t>
            </a:r>
          </a:p>
          <a:p>
            <a:pPr lvl="1"/>
            <a:r>
              <a:rPr lang="sk-SK" dirty="0" smtClean="0"/>
              <a:t>informácie a znalosti</a:t>
            </a:r>
          </a:p>
          <a:p>
            <a:pPr lvl="1"/>
            <a:r>
              <a:rPr lang="sk-SK" dirty="0" smtClean="0"/>
              <a:t>znalosti jednotlivcov</a:t>
            </a:r>
          </a:p>
          <a:p>
            <a:pPr lvl="1"/>
            <a:r>
              <a:rPr lang="sk-SK" dirty="0" smtClean="0"/>
              <a:t>technické schopnosti pracovníkov</a:t>
            </a:r>
          </a:p>
          <a:p>
            <a:pPr lvl="1"/>
            <a:r>
              <a:rPr lang="sk-SK" dirty="0" smtClean="0"/>
              <a:t>koncoví používatelia IS</a:t>
            </a:r>
          </a:p>
          <a:p>
            <a:pPr lvl="1"/>
            <a:r>
              <a:rPr lang="sk-SK" dirty="0" smtClean="0"/>
              <a:t>vzťahy medzi informačnými technológiami a manažmentom</a:t>
            </a:r>
          </a:p>
          <a:p>
            <a:pPr lvl="1"/>
            <a:r>
              <a:rPr lang="sk-SK" dirty="0" err="1" smtClean="0"/>
              <a:t>business</a:t>
            </a:r>
            <a:r>
              <a:rPr lang="sk-SK" dirty="0" smtClean="0"/>
              <a:t> procesy organizácie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124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Typy auditu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audit 1. strany (interný audit)</a:t>
            </a:r>
          </a:p>
          <a:p>
            <a:r>
              <a:rPr lang="sk-SK" dirty="0" smtClean="0"/>
              <a:t>audit 2. strany (audit u dodávateľov)</a:t>
            </a:r>
          </a:p>
          <a:p>
            <a:r>
              <a:rPr lang="sk-SK" dirty="0" smtClean="0"/>
              <a:t>audit 3. strany (certifikačný)</a:t>
            </a:r>
          </a:p>
          <a:p>
            <a:r>
              <a:rPr lang="sk-SK" dirty="0" smtClean="0"/>
              <a:t>integrované audity (audity podľa viacerých štandardov –</a:t>
            </a:r>
            <a:r>
              <a:rPr lang="sk-SK" dirty="0" err="1" smtClean="0"/>
              <a:t>kvalita+enviro+BIS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125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Načo audit?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dôvody pre audit</a:t>
            </a:r>
          </a:p>
          <a:p>
            <a:pPr lvl="1"/>
            <a:r>
              <a:rPr lang="sk-SK" dirty="0" smtClean="0"/>
              <a:t>overenie zhody dokumentovaného systému voči požiadavkám</a:t>
            </a:r>
          </a:p>
          <a:p>
            <a:pPr lvl="1"/>
            <a:r>
              <a:rPr lang="sk-SK" dirty="0" smtClean="0"/>
              <a:t>overenie efektívnosti systému</a:t>
            </a:r>
          </a:p>
          <a:p>
            <a:pPr lvl="1"/>
            <a:r>
              <a:rPr lang="sk-SK" dirty="0" smtClean="0"/>
              <a:t>zlepšenie systému</a:t>
            </a:r>
          </a:p>
          <a:p>
            <a:pPr lvl="1"/>
            <a:r>
              <a:rPr lang="sk-SK" dirty="0" smtClean="0"/>
              <a:t>zaistenie súladu so zákonnými požiadavkami</a:t>
            </a:r>
          </a:p>
          <a:p>
            <a:pPr lvl="1"/>
            <a:r>
              <a:rPr lang="sk-SK" dirty="0" smtClean="0"/>
              <a:t>zaistenie plnenia požiadaviek zo </a:t>
            </a:r>
            <a:r>
              <a:rPr lang="sk-SK" dirty="0" err="1" smtClean="0"/>
              <a:t>zmluv</a:t>
            </a:r>
            <a:endParaRPr lang="sk-SK" dirty="0" smtClean="0"/>
          </a:p>
          <a:p>
            <a:pPr lvl="1">
              <a:buNone/>
            </a:pP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126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Princípy auditu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nezávislosť audítorov</a:t>
            </a:r>
          </a:p>
          <a:p>
            <a:r>
              <a:rPr lang="sk-SK" dirty="0" smtClean="0"/>
              <a:t>podrobné a efektívne plánovanie</a:t>
            </a:r>
          </a:p>
          <a:p>
            <a:r>
              <a:rPr lang="sk-SK" dirty="0" smtClean="0"/>
              <a:t>spôsobilosť audítorov</a:t>
            </a:r>
          </a:p>
          <a:p>
            <a:r>
              <a:rPr lang="sk-SK" dirty="0" smtClean="0"/>
              <a:t>záznamy objektívnych dôkazov</a:t>
            </a:r>
          </a:p>
          <a:p>
            <a:r>
              <a:rPr lang="sk-SK" dirty="0" smtClean="0"/>
              <a:t>profesionalita</a:t>
            </a:r>
          </a:p>
          <a:p>
            <a:r>
              <a:rPr lang="sk-SK" dirty="0" smtClean="0"/>
              <a:t>integrita, dôvernosť a spravodlivosť</a:t>
            </a:r>
          </a:p>
          <a:p>
            <a:r>
              <a:rPr lang="sk-SK" dirty="0" smtClean="0"/>
              <a:t>kódex audítora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127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Typické auditné činnosti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zahájenie auditu</a:t>
            </a:r>
          </a:p>
          <a:p>
            <a:pPr lvl="1"/>
            <a:r>
              <a:rPr lang="sk-SK" dirty="0" smtClean="0"/>
              <a:t>menovanie vedúceho audítora</a:t>
            </a:r>
          </a:p>
          <a:p>
            <a:pPr lvl="1"/>
            <a:r>
              <a:rPr lang="sk-SK" dirty="0" smtClean="0"/>
              <a:t>definovanie cieľov, rozsahu a kritérií auditu</a:t>
            </a:r>
          </a:p>
          <a:p>
            <a:pPr lvl="1"/>
            <a:r>
              <a:rPr lang="sk-SK" dirty="0" smtClean="0"/>
              <a:t>stanovenie vykonateľnosti auditu</a:t>
            </a:r>
          </a:p>
          <a:p>
            <a:pPr lvl="1"/>
            <a:r>
              <a:rPr lang="sk-SK" dirty="0" smtClean="0"/>
              <a:t>výber auditného týmu</a:t>
            </a:r>
          </a:p>
          <a:p>
            <a:pPr lvl="1"/>
            <a:r>
              <a:rPr lang="sk-SK" dirty="0" smtClean="0"/>
              <a:t>úvodný kontakt s auditovaným</a:t>
            </a:r>
          </a:p>
          <a:p>
            <a:pPr lvl="1"/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128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Typické auditné činnosti (2)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preskúmanie dokumentácie</a:t>
            </a:r>
          </a:p>
          <a:p>
            <a:pPr lvl="1"/>
            <a:r>
              <a:rPr lang="sk-SK" dirty="0" smtClean="0"/>
              <a:t>systémová dokumentácia, záznamy</a:t>
            </a:r>
          </a:p>
          <a:p>
            <a:r>
              <a:rPr lang="sk-SK" dirty="0" smtClean="0"/>
              <a:t>príprav auditu na mieste</a:t>
            </a:r>
          </a:p>
          <a:p>
            <a:pPr lvl="1"/>
            <a:r>
              <a:rPr lang="sk-SK" dirty="0" smtClean="0"/>
              <a:t>príprava plánu auditu</a:t>
            </a:r>
          </a:p>
          <a:p>
            <a:pPr lvl="1"/>
            <a:r>
              <a:rPr lang="sk-SK" dirty="0" smtClean="0"/>
              <a:t>priradenie práce auditnému týmu</a:t>
            </a:r>
          </a:p>
          <a:p>
            <a:pPr lvl="1"/>
            <a:r>
              <a:rPr lang="sk-SK" dirty="0" smtClean="0"/>
              <a:t>príprava pracovnej dokumentácie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129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Záujem o informácie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Každý človek sa zaujíma o informácie:</a:t>
            </a:r>
          </a:p>
          <a:p>
            <a:pPr lvl="1"/>
            <a:r>
              <a:rPr lang="sk-SK" dirty="0" smtClean="0"/>
              <a:t>o sebe</a:t>
            </a:r>
          </a:p>
          <a:p>
            <a:pPr lvl="1"/>
            <a:r>
              <a:rPr lang="sk-SK" dirty="0" smtClean="0"/>
              <a:t>o iných osobách</a:t>
            </a:r>
          </a:p>
          <a:p>
            <a:pPr lvl="1"/>
            <a:r>
              <a:rPr lang="sk-SK" dirty="0" smtClean="0"/>
              <a:t>ktorými môže získať výhodu pre svoje záujmy</a:t>
            </a:r>
          </a:p>
          <a:p>
            <a:r>
              <a:rPr lang="sk-SK" dirty="0" smtClean="0"/>
              <a:t>Ochrana pred:</a:t>
            </a:r>
          </a:p>
          <a:p>
            <a:pPr lvl="1"/>
            <a:r>
              <a:rPr lang="sk-SK" dirty="0" smtClean="0"/>
              <a:t>úmyselnými hrozbami</a:t>
            </a:r>
          </a:p>
          <a:p>
            <a:pPr lvl="1"/>
            <a:r>
              <a:rPr lang="sk-SK" dirty="0" smtClean="0"/>
              <a:t>neúmyselnými hrozbami</a:t>
            </a:r>
          </a:p>
          <a:p>
            <a:pPr lvl="1"/>
            <a:r>
              <a:rPr lang="sk-SK" dirty="0" smtClean="0"/>
              <a:t>prírodnými udalosťami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13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Typické auditné činnosti (3)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vykonanie auditu na mieste</a:t>
            </a:r>
          </a:p>
          <a:p>
            <a:pPr lvl="1"/>
            <a:r>
              <a:rPr lang="sk-SK" dirty="0" smtClean="0"/>
              <a:t>úvodne jednanie</a:t>
            </a:r>
          </a:p>
          <a:p>
            <a:pPr lvl="1"/>
            <a:r>
              <a:rPr lang="sk-SK" dirty="0" smtClean="0"/>
              <a:t>komunikácie v priebehu auditu</a:t>
            </a:r>
          </a:p>
          <a:p>
            <a:pPr lvl="1"/>
            <a:r>
              <a:rPr lang="sk-SK" dirty="0" smtClean="0"/>
              <a:t>role a zodpovednosti sprievodcov a pozorovateľov</a:t>
            </a:r>
          </a:p>
          <a:p>
            <a:pPr lvl="1"/>
            <a:r>
              <a:rPr lang="sk-SK" dirty="0" smtClean="0"/>
              <a:t>zhromažďovanie overených informácií</a:t>
            </a:r>
          </a:p>
          <a:p>
            <a:pPr lvl="1"/>
            <a:r>
              <a:rPr lang="sk-SK" dirty="0" smtClean="0"/>
              <a:t>záznam zistení z auditu</a:t>
            </a:r>
          </a:p>
          <a:p>
            <a:pPr lvl="1"/>
            <a:r>
              <a:rPr lang="sk-SK" dirty="0" smtClean="0"/>
              <a:t>príprava záveru auditu</a:t>
            </a:r>
          </a:p>
          <a:p>
            <a:pPr lvl="1"/>
            <a:r>
              <a:rPr lang="sk-SK" dirty="0" smtClean="0"/>
              <a:t>záverečné stretnutie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130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Typické auditné činnosti (4)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príprava, schválenie a distribúcia auditnej správy</a:t>
            </a:r>
          </a:p>
          <a:p>
            <a:pPr lvl="1"/>
            <a:r>
              <a:rPr lang="sk-SK" dirty="0" smtClean="0"/>
              <a:t>príprava auditnej správy</a:t>
            </a:r>
          </a:p>
          <a:p>
            <a:pPr lvl="1"/>
            <a:r>
              <a:rPr lang="sk-SK" dirty="0" smtClean="0"/>
              <a:t>schválenie a distribúcia správy</a:t>
            </a:r>
          </a:p>
          <a:p>
            <a:r>
              <a:rPr lang="sk-SK" dirty="0" smtClean="0"/>
              <a:t>dokončenie auditu</a:t>
            </a:r>
          </a:p>
          <a:p>
            <a:r>
              <a:rPr lang="sk-SK" dirty="0" smtClean="0"/>
              <a:t>vykonanie následného auditu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131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Proces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/>
              <a:t>ZDROJ INFORMÁCIÍ</a:t>
            </a:r>
          </a:p>
          <a:p>
            <a:pPr algn="ctr">
              <a:buNone/>
            </a:pPr>
            <a:r>
              <a:rPr lang="sk-SK" dirty="0" smtClean="0"/>
              <a:t>ZHROMAŽĎOVANIE, VZORKOVANIE, OVEROVANIE	=</a:t>
            </a:r>
            <a:r>
              <a:rPr lang="en-US" dirty="0" smtClean="0"/>
              <a:t>&gt;</a:t>
            </a:r>
            <a:r>
              <a:rPr lang="sk-SK" dirty="0" smtClean="0"/>
              <a:t> </a:t>
            </a:r>
            <a:r>
              <a:rPr lang="sk-SK" cap="all" dirty="0" smtClean="0"/>
              <a:t>dôkazy</a:t>
            </a:r>
          </a:p>
          <a:p>
            <a:pPr algn="ctr">
              <a:buNone/>
            </a:pPr>
            <a:r>
              <a:rPr lang="sk-SK" dirty="0" smtClean="0"/>
              <a:t>VYHODNOCOVANIE VOČI KRITÉRIAM </a:t>
            </a:r>
          </a:p>
          <a:p>
            <a:pPr algn="ctr">
              <a:buNone/>
            </a:pPr>
            <a:r>
              <a:rPr lang="sk-SK" dirty="0" smtClean="0"/>
              <a:t>AUDITU =</a:t>
            </a:r>
            <a:r>
              <a:rPr lang="en-US" dirty="0" smtClean="0"/>
              <a:t>&gt; ZISTENIA</a:t>
            </a:r>
            <a:endParaRPr lang="sk-SK" dirty="0" smtClean="0"/>
          </a:p>
          <a:p>
            <a:pPr algn="ctr">
              <a:buNone/>
            </a:pPr>
            <a:r>
              <a:rPr lang="sk-SK" dirty="0" smtClean="0"/>
              <a:t>PRESKÚMANIE</a:t>
            </a:r>
          </a:p>
          <a:p>
            <a:pPr algn="ctr">
              <a:buNone/>
            </a:pPr>
            <a:r>
              <a:rPr lang="sk-SK" dirty="0" smtClean="0"/>
              <a:t>ZÁVERY AUDITU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132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Proces auditu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prvotná výmena informácií</a:t>
            </a:r>
          </a:p>
          <a:p>
            <a:r>
              <a:rPr lang="sk-SK" dirty="0" smtClean="0"/>
              <a:t>preskúmanie dokumentácie</a:t>
            </a:r>
          </a:p>
          <a:p>
            <a:pPr lvl="1"/>
            <a:r>
              <a:rPr lang="sk-SK" dirty="0" smtClean="0"/>
              <a:t>hodnotenie rizík</a:t>
            </a:r>
          </a:p>
          <a:p>
            <a:pPr lvl="1"/>
            <a:r>
              <a:rPr lang="sk-SK" dirty="0" smtClean="0"/>
              <a:t>BP</a:t>
            </a:r>
          </a:p>
          <a:p>
            <a:pPr lvl="1"/>
            <a:r>
              <a:rPr lang="sk-SK" dirty="0" smtClean="0"/>
              <a:t>postupy, smernice, zmluvy, dokumentácia k IS</a:t>
            </a:r>
          </a:p>
          <a:p>
            <a:r>
              <a:rPr lang="sk-SK" dirty="0" smtClean="0"/>
              <a:t>návštevy na mieste</a:t>
            </a:r>
          </a:p>
          <a:p>
            <a:pPr lvl="1"/>
            <a:r>
              <a:rPr lang="sk-SK" dirty="0" smtClean="0"/>
              <a:t>pohovory a diskusie s potrebnými osobami</a:t>
            </a:r>
          </a:p>
          <a:p>
            <a:pPr lvl="1"/>
            <a:r>
              <a:rPr lang="sk-SK" dirty="0" smtClean="0"/>
              <a:t>pozorovanie dodržiavania </a:t>
            </a:r>
          </a:p>
          <a:p>
            <a:pPr lvl="1"/>
            <a:r>
              <a:rPr lang="sk-SK" dirty="0" smtClean="0"/>
              <a:t>zhromažďovanie dôkazov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133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Úvodné stretnutie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audítori musia získať </a:t>
            </a:r>
            <a:r>
              <a:rPr lang="sk-SK" dirty="0" err="1" smtClean="0"/>
              <a:t>info</a:t>
            </a:r>
            <a:r>
              <a:rPr lang="sk-SK" dirty="0" smtClean="0"/>
              <a:t> o organizácií a činnostiach, ktoré vykonáva (dotazník, preskúmanie)</a:t>
            </a:r>
          </a:p>
          <a:p>
            <a:r>
              <a:rPr lang="sk-SK" dirty="0" smtClean="0"/>
              <a:t>pred auditom auditovaný poskytne kópiu dokumentácie 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134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Úvodné preskúmanie dokumentácie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cieľom je poskytnúť dostatok </a:t>
            </a:r>
            <a:r>
              <a:rPr lang="sk-SK" dirty="0" err="1" smtClean="0"/>
              <a:t>info</a:t>
            </a:r>
            <a:r>
              <a:rPr lang="sk-SK" dirty="0" smtClean="0"/>
              <a:t> na naplánovanie druhej časti auditu</a:t>
            </a:r>
          </a:p>
          <a:p>
            <a:r>
              <a:rPr lang="sk-SK" dirty="0" smtClean="0"/>
              <a:t>určenie stavu pripravenosti na audit</a:t>
            </a:r>
          </a:p>
          <a:p>
            <a:r>
              <a:rPr lang="sk-SK" dirty="0" smtClean="0"/>
              <a:t>identifikácia kľúčových oblastí, technických znalostí a odborných znalostí</a:t>
            </a:r>
          </a:p>
          <a:p>
            <a:r>
              <a:rPr lang="sk-SK" dirty="0" smtClean="0"/>
              <a:t>posúdenie zhody dokumentovaného systému s normami a legislatívou</a:t>
            </a:r>
          </a:p>
          <a:p>
            <a:r>
              <a:rPr lang="sk-SK" dirty="0" smtClean="0"/>
              <a:t>hlásenie nedostatkov na prijatie nápravných opatrení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135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Činnosti pri druhej časti auditu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príprava</a:t>
            </a:r>
          </a:p>
          <a:p>
            <a:pPr lvl="1"/>
            <a:r>
              <a:rPr lang="sk-SK" dirty="0" smtClean="0"/>
              <a:t>výber členov týmu</a:t>
            </a:r>
          </a:p>
          <a:p>
            <a:pPr lvl="1"/>
            <a:r>
              <a:rPr lang="sk-SK" dirty="0" smtClean="0"/>
              <a:t>zaistenie spôsobilosti týmu</a:t>
            </a:r>
          </a:p>
          <a:p>
            <a:pPr lvl="1"/>
            <a:r>
              <a:rPr lang="sk-SK" dirty="0" smtClean="0"/>
              <a:t>normy, referenčné dokumenty</a:t>
            </a:r>
          </a:p>
          <a:p>
            <a:pPr lvl="1"/>
            <a:r>
              <a:rPr lang="sk-SK" dirty="0" smtClean="0"/>
              <a:t>harmonogram</a:t>
            </a:r>
          </a:p>
          <a:p>
            <a:pPr lvl="1"/>
            <a:r>
              <a:rPr lang="sk-SK" dirty="0" smtClean="0"/>
              <a:t>výmeny v rámci </a:t>
            </a:r>
            <a:r>
              <a:rPr lang="sk-SK" dirty="0" err="1" smtClean="0"/>
              <a:t>smien</a:t>
            </a:r>
            <a:r>
              <a:rPr lang="sk-SK" dirty="0" smtClean="0"/>
              <a:t>, prestávky, obed...</a:t>
            </a:r>
          </a:p>
          <a:p>
            <a:pPr lvl="1"/>
            <a:r>
              <a:rPr lang="sk-SK" dirty="0" smtClean="0"/>
              <a:t>preprava týmu</a:t>
            </a:r>
          </a:p>
          <a:p>
            <a:pPr lvl="1"/>
            <a:r>
              <a:rPr lang="sk-SK" dirty="0" smtClean="0"/>
              <a:t>formát vedenia správ a zaistenie dôvernosti</a:t>
            </a:r>
          </a:p>
          <a:p>
            <a:pPr lvl="1"/>
            <a:r>
              <a:rPr lang="sk-SK" dirty="0" smtClean="0"/>
              <a:t>uchovávanie záznamov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136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Plán auditu, program auditu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plán auditu je podrobný časový plán  - kto a čo bude kedy robiť v rámci konkrétneho auditu</a:t>
            </a:r>
          </a:p>
          <a:p>
            <a:r>
              <a:rPr lang="sk-SK" dirty="0" smtClean="0"/>
              <a:t>zostavuje ho vedúci audítor na základe znalostí z 1. časti auditu</a:t>
            </a:r>
          </a:p>
          <a:p>
            <a:r>
              <a:rPr lang="sk-SK" dirty="0" smtClean="0"/>
              <a:t>audítori aj auditovaný </a:t>
            </a:r>
            <a:r>
              <a:rPr lang="sk-SK" dirty="0" err="1" smtClean="0"/>
              <a:t>obdržia</a:t>
            </a:r>
            <a:r>
              <a:rPr lang="sk-SK" dirty="0" smtClean="0"/>
              <a:t> kópiu</a:t>
            </a:r>
          </a:p>
          <a:p>
            <a:r>
              <a:rPr lang="sk-SK" dirty="0" smtClean="0"/>
              <a:t>program auditu je plán auditných činnosti napr. na rok</a:t>
            </a:r>
          </a:p>
          <a:p>
            <a:r>
              <a:rPr lang="sk-SK" dirty="0" smtClean="0"/>
              <a:t>je to vyžadované pre všetky typy auditov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137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Plán auditu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pripravený z firemne dokumentácie</a:t>
            </a:r>
          </a:p>
          <a:p>
            <a:r>
              <a:rPr lang="sk-SK" dirty="0" smtClean="0"/>
              <a:t>identifikuje všetky kľúčové procesy a činnosti, ale aj kľúčové nástroje a prideľuje im potrebný čas</a:t>
            </a:r>
          </a:p>
          <a:p>
            <a:r>
              <a:rPr lang="sk-SK" dirty="0" smtClean="0"/>
              <a:t>odkazuje na relevantné procesy a nástroje</a:t>
            </a:r>
          </a:p>
          <a:p>
            <a:r>
              <a:rPr lang="sk-SK" dirty="0" smtClean="0"/>
              <a:t>odhaduje potrebu času na každú činnosť</a:t>
            </a:r>
          </a:p>
          <a:p>
            <a:r>
              <a:rPr lang="sk-SK" dirty="0" smtClean="0"/>
              <a:t>prideľuje činnosti týmu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138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Checklisty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checklist</a:t>
            </a:r>
            <a:r>
              <a:rPr lang="sk-SK" dirty="0" smtClean="0"/>
              <a:t> vedie audítora v priebehu auditu a pokrýva všetky hlavné body auditu</a:t>
            </a:r>
          </a:p>
          <a:p>
            <a:r>
              <a:rPr lang="sk-SK" dirty="0" smtClean="0"/>
              <a:t>skladajú sa z bodov</a:t>
            </a:r>
          </a:p>
          <a:p>
            <a:r>
              <a:rPr lang="sk-SK" dirty="0" smtClean="0"/>
              <a:t>pripravujú sa z požiadaviek na systém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139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Zásada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sk-SK" sz="4400" dirty="0" smtClean="0"/>
          </a:p>
          <a:p>
            <a:pPr algn="ctr">
              <a:buNone/>
            </a:pPr>
            <a:r>
              <a:rPr lang="sk-SK" sz="4400" dirty="0" smtClean="0"/>
              <a:t>NIE KAŽDÉMU JE, A MUSÍ BYŤ VŠETKO SPRÍSTUPNENÉ!</a:t>
            </a:r>
          </a:p>
          <a:p>
            <a:pPr algn="ctr">
              <a:buNone/>
            </a:pPr>
            <a:endParaRPr lang="sk-SK" sz="4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14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Kvality audítora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140</a:t>
            </a:fld>
            <a:endParaRPr lang="sk-SK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Dobrý poslucháč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Zapisovateľ poznámok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Komunikatívny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Spravodlivý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Informovaný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Systematický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Trpezlivý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Dochvílny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788024" y="1556792"/>
            <a:ext cx="4114800" cy="4525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Pozorný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sz="3200" dirty="0" smtClean="0">
                <a:latin typeface="Century Gothic" pitchFamily="34" charset="0"/>
              </a:rPr>
              <a:t>Logický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Zdvorilý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sz="3200" dirty="0" smtClean="0">
                <a:latin typeface="Century Gothic" pitchFamily="34" charset="0"/>
              </a:rPr>
              <a:t>Asertívny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Nezávislý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sz="3200" dirty="0" smtClean="0">
                <a:latin typeface="Century Gothic" pitchFamily="34" charset="0"/>
              </a:rPr>
              <a:t>Sebavedomý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Dipomatický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sz="3200" dirty="0" smtClean="0">
                <a:latin typeface="Century Gothic" pitchFamily="34" charset="0"/>
              </a:rPr>
              <a:t>Vytrvalý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7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Audit na mieste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zahajovacie</a:t>
            </a:r>
            <a:r>
              <a:rPr lang="sk-SK" dirty="0" smtClean="0"/>
              <a:t> stretnutie</a:t>
            </a:r>
          </a:p>
          <a:p>
            <a:r>
              <a:rPr lang="sk-SK" dirty="0" smtClean="0"/>
              <a:t>pohovory, vyšetrovanie a hodnotenie</a:t>
            </a:r>
          </a:p>
          <a:p>
            <a:r>
              <a:rPr lang="sk-SK" dirty="0" smtClean="0"/>
              <a:t>stretnutie týmu</a:t>
            </a:r>
          </a:p>
          <a:p>
            <a:r>
              <a:rPr lang="sk-SK" dirty="0" smtClean="0"/>
              <a:t>odsúhlasenie výsledkov</a:t>
            </a:r>
          </a:p>
          <a:p>
            <a:r>
              <a:rPr lang="sk-SK" dirty="0" smtClean="0"/>
              <a:t>záverečné stretnutie</a:t>
            </a:r>
          </a:p>
          <a:p>
            <a:r>
              <a:rPr lang="sk-SK" dirty="0" smtClean="0"/>
              <a:t>podanie správy</a:t>
            </a:r>
          </a:p>
          <a:p>
            <a:r>
              <a:rPr lang="sk-SK" dirty="0" smtClean="0"/>
              <a:t>nápravné opatrenia</a:t>
            </a:r>
          </a:p>
          <a:p>
            <a:r>
              <a:rPr lang="sk-SK" dirty="0" smtClean="0"/>
              <a:t>následné overenie (</a:t>
            </a:r>
            <a:r>
              <a:rPr lang="sk-SK" dirty="0" err="1" smtClean="0"/>
              <a:t>follow-up</a:t>
            </a:r>
            <a:r>
              <a:rPr lang="sk-SK" dirty="0" smtClean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141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Zhromažďovanie dôkazov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pozorovanie činností a podmienok</a:t>
            </a:r>
          </a:p>
          <a:p>
            <a:r>
              <a:rPr lang="sk-SK" dirty="0" smtClean="0"/>
              <a:t>pozrite sa nad, pod a okolo</a:t>
            </a:r>
          </a:p>
          <a:p>
            <a:r>
              <a:rPr lang="sk-SK" dirty="0" smtClean="0"/>
              <a:t>pohovory o postupoch, prípadne o nástrojoch</a:t>
            </a:r>
          </a:p>
          <a:p>
            <a:r>
              <a:rPr lang="sk-SK" dirty="0" smtClean="0"/>
              <a:t>kontrola dokumentov a záznamov formou náhodného výberu</a:t>
            </a:r>
          </a:p>
          <a:p>
            <a:r>
              <a:rPr lang="sk-SK" dirty="0" smtClean="0"/>
              <a:t>komplexné poznámky o všetkých kontrolách/dôkazoch</a:t>
            </a:r>
          </a:p>
          <a:p>
            <a:r>
              <a:rPr lang="sk-SK" dirty="0" smtClean="0"/>
              <a:t>postupujte na základe nadväznosti systémov, procesov, dokumentov a záznamov</a:t>
            </a:r>
          </a:p>
          <a:p>
            <a:r>
              <a:rPr lang="sk-SK" dirty="0" smtClean="0"/>
              <a:t>používajte </a:t>
            </a:r>
            <a:r>
              <a:rPr lang="sk-SK" dirty="0" err="1" smtClean="0"/>
              <a:t>checklist</a:t>
            </a:r>
            <a:r>
              <a:rPr lang="sk-SK" dirty="0" smtClean="0"/>
              <a:t> ako pomôcku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142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Spôsob kladenia otázok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Otvorené otázky: tie ktoré nemôžu byť zodpovedané áno/nie (čo, kto, kedy, pre koho..)</a:t>
            </a:r>
          </a:p>
          <a:p>
            <a:r>
              <a:rPr lang="sk-SK" dirty="0" smtClean="0"/>
              <a:t>Uzavreté otázky: áno/nie (na potvrdenie faktov)</a:t>
            </a:r>
          </a:p>
          <a:p>
            <a:r>
              <a:rPr lang="sk-SK" dirty="0" smtClean="0"/>
              <a:t>Hypotetické: čo sa stane keď? (k hlbšej kontrole)</a:t>
            </a:r>
          </a:p>
          <a:p>
            <a:r>
              <a:rPr lang="sk-SK" dirty="0" smtClean="0"/>
              <a:t>Bezslovné: byť potichu a čakať (užitočné na čerpanie </a:t>
            </a:r>
            <a:r>
              <a:rPr lang="sk-SK" dirty="0" err="1" smtClean="0"/>
              <a:t>info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143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Spôsob kladenia otázok (2)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Zlé praktiky:</a:t>
            </a:r>
          </a:p>
          <a:p>
            <a:pPr lvl="1"/>
            <a:r>
              <a:rPr lang="sk-SK" dirty="0" smtClean="0"/>
              <a:t>navádzanie: otázky, ktoré môžu auditovaného naviesť k odpovedi.. nepoužívať!</a:t>
            </a:r>
          </a:p>
          <a:p>
            <a:pPr lvl="1"/>
            <a:r>
              <a:rPr lang="sk-SK" dirty="0" smtClean="0"/>
              <a:t>ľstivé: otázky, ktoré môžu zmiasť alebo oklamať auditovaného.. neprofesionálne!</a:t>
            </a:r>
          </a:p>
          <a:p>
            <a:pPr lvl="1"/>
            <a:r>
              <a:rPr lang="sk-SK" dirty="0" smtClean="0"/>
              <a:t>viacnásobné: veľa otázok naraz.. zmätok a možnosť odpovedať iba na časť položených otázok!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144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Overenie systému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niektoré systémy sa zdajú byť dobré, ale je potrebné ich otestovať pomocou príkladov</a:t>
            </a:r>
          </a:p>
          <a:p>
            <a:r>
              <a:rPr lang="sk-SK" dirty="0" smtClean="0"/>
              <a:t>systémy obsahujú dokumentáciu, výcvik, HW, SW, nástroje bezpečnosti, záznamy</a:t>
            </a:r>
          </a:p>
          <a:p>
            <a:r>
              <a:rPr lang="sk-SK" dirty="0" smtClean="0"/>
              <a:t>stretávame sa s ľuďmi, vybavením, nástrojmi, postupmi, záznamami z udalostí a pokynmi</a:t>
            </a:r>
          </a:p>
          <a:p>
            <a:r>
              <a:rPr lang="sk-SK" dirty="0" smtClean="0"/>
              <a:t>zaznamenávajte údaje s cieľom overiť systémy na aktuálnych príkladoch:</a:t>
            </a:r>
          </a:p>
          <a:p>
            <a:pPr lvl="1"/>
            <a:r>
              <a:rPr lang="sk-SK" dirty="0" smtClean="0"/>
              <a:t>ukážte mi záznamy o školení Janka </a:t>
            </a:r>
            <a:r>
              <a:rPr lang="sk-SK" dirty="0" err="1" smtClean="0"/>
              <a:t>Hraška</a:t>
            </a:r>
            <a:endParaRPr lang="sk-SK" dirty="0" smtClean="0"/>
          </a:p>
          <a:p>
            <a:pPr lvl="1"/>
            <a:r>
              <a:rPr lang="sk-SK" dirty="0" smtClean="0"/>
              <a:t>aký je aktuálny revízny stav Postupu pre zápis udalostí?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145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Písanie poznámok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dobré poznámky sú nevyhnutné pre dobrý audit, bez poznámok si nikdy nezapamätáte všetko</a:t>
            </a:r>
          </a:p>
          <a:p>
            <a:r>
              <a:rPr lang="sk-SK" dirty="0" smtClean="0"/>
              <a:t>čitateľné, organizované</a:t>
            </a:r>
          </a:p>
          <a:p>
            <a:r>
              <a:rPr lang="sk-SK" dirty="0" smtClean="0"/>
              <a:t>zaznamenávajte si s kým robíte rozhovor, činnosti, podrobnosti o postupoch a záznamoch</a:t>
            </a:r>
          </a:p>
          <a:p>
            <a:r>
              <a:rPr lang="sk-SK" dirty="0" smtClean="0"/>
              <a:t>zaznamenávajte všetky nečakané pozorovania</a:t>
            </a:r>
          </a:p>
          <a:p>
            <a:r>
              <a:rPr lang="sk-SK" dirty="0" smtClean="0"/>
              <a:t>chráňte si svoje poznámky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146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Stretnutie audítorského tímu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ako náhle je naplnený plán auditu, koná sa stretnutie audítorov a skúmajú všetky zistenia </a:t>
            </a:r>
          </a:p>
          <a:p>
            <a:r>
              <a:rPr lang="sk-SK" dirty="0" smtClean="0"/>
              <a:t>vedúci audítor zhromažďuje a prejednáva všetky nezhody a zaznamenáva ich spolu s dôkazným materiálom</a:t>
            </a:r>
          </a:p>
          <a:p>
            <a:r>
              <a:rPr lang="sk-SK" dirty="0" smtClean="0"/>
              <a:t>rozhodnutie o veľkých a malých nezhodách</a:t>
            </a:r>
          </a:p>
          <a:p>
            <a:r>
              <a:rPr lang="sk-SK" dirty="0" smtClean="0"/>
              <a:t>kontrola a odsúhlasenie dobrých bodov</a:t>
            </a:r>
          </a:p>
          <a:p>
            <a:r>
              <a:rPr lang="sk-SK" dirty="0" smtClean="0"/>
              <a:t>pridelenie zapísania Záznamu o nezhode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147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Dobré praktiky pri písaní správy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Audítori musia:</a:t>
            </a:r>
          </a:p>
          <a:p>
            <a:pPr lvl="1"/>
            <a:r>
              <a:rPr lang="sk-SK" dirty="0" smtClean="0"/>
              <a:t>použiť </a:t>
            </a:r>
            <a:r>
              <a:rPr lang="sk-SK" dirty="0" err="1" smtClean="0"/>
              <a:t>predpripravený</a:t>
            </a:r>
            <a:r>
              <a:rPr lang="sk-SK" dirty="0" smtClean="0"/>
              <a:t> formulár (šablóna)</a:t>
            </a:r>
          </a:p>
          <a:p>
            <a:pPr lvl="1"/>
            <a:r>
              <a:rPr lang="sk-SK" dirty="0" smtClean="0"/>
              <a:t>stručne prezentovať zistenia z auditu a fakty (tak aby ich auditovaný pochopil)</a:t>
            </a:r>
          </a:p>
          <a:p>
            <a:pPr lvl="1"/>
            <a:r>
              <a:rPr lang="sk-SK" dirty="0" smtClean="0"/>
              <a:t>zistenia je nutné podrobne špecifikovať, aby mohol ktokoľvek ísť na rovnaké miesto a všetko prekontrolovať (zistenia zdokumentované a overiteľné)</a:t>
            </a:r>
          </a:p>
          <a:p>
            <a:pPr lvl="1"/>
            <a:r>
              <a:rPr lang="sk-SK" dirty="0" smtClean="0"/>
              <a:t>identifikovať dokumenty a predmety ako dôkazy (výsledok dobrých poznámok)</a:t>
            </a:r>
          </a:p>
          <a:p>
            <a:pPr lvl="1"/>
            <a:r>
              <a:rPr lang="sk-SK" dirty="0" smtClean="0"/>
              <a:t>odkazujte na súvisiace normy, dokumentáciu spoločnosti alebo právne predpisy s konštatovaním nedostatku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148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Nezhoda </a:t>
            </a:r>
            <a:r>
              <a:rPr lang="sk-SK" dirty="0" err="1" smtClean="0"/>
              <a:t>vs</a:t>
            </a:r>
            <a:r>
              <a:rPr lang="sk-SK" dirty="0" smtClean="0"/>
              <a:t>. pozorovanie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zistenia z auditu môžu byť:</a:t>
            </a:r>
          </a:p>
          <a:p>
            <a:pPr lvl="1"/>
            <a:r>
              <a:rPr lang="sk-SK" dirty="0" smtClean="0"/>
              <a:t>nezhoda</a:t>
            </a:r>
          </a:p>
          <a:p>
            <a:pPr lvl="1"/>
            <a:r>
              <a:rPr lang="sk-SK" dirty="0" smtClean="0"/>
              <a:t>pozorovanie</a:t>
            </a:r>
          </a:p>
          <a:p>
            <a:r>
              <a:rPr lang="sk-SK" dirty="0" smtClean="0"/>
              <a:t>Nezhoda je nenaplnenie požiadavky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149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Rovnováha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nedostatočné zabezpečenie ponecháva organizáciu v ohrození</a:t>
            </a:r>
          </a:p>
          <a:p>
            <a:r>
              <a:rPr lang="sk-SK" dirty="0" smtClean="0"/>
              <a:t>príliš silné zabezpečenie bráni efektívnej práci a obmedzuje rast spoločnosti</a:t>
            </a:r>
          </a:p>
          <a:p>
            <a:r>
              <a:rPr lang="sk-SK" dirty="0" err="1" smtClean="0"/>
              <a:t>candy</a:t>
            </a:r>
            <a:r>
              <a:rPr lang="sk-SK" dirty="0" smtClean="0"/>
              <a:t> </a:t>
            </a:r>
            <a:r>
              <a:rPr lang="sk-SK" dirty="0" err="1" smtClean="0"/>
              <a:t>security</a:t>
            </a:r>
            <a:endParaRPr lang="sk-SK" dirty="0" smtClean="0"/>
          </a:p>
          <a:p>
            <a:r>
              <a:rPr lang="sk-SK" dirty="0" smtClean="0"/>
              <a:t>je potrebné prijať opatrenia pred hrozbami zvonku ale aj zvnútra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15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Pozorovanie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môže sa vzťahovať na isté podmienky, ktoré audítor vyhodnotil ako vhodné na zlepšenie alebo s nedostatočnou efektivitou</a:t>
            </a:r>
          </a:p>
          <a:p>
            <a:r>
              <a:rPr lang="sk-SK" dirty="0" smtClean="0"/>
              <a:t>v budúcnosti môžu viesť k nezhodám</a:t>
            </a:r>
          </a:p>
          <a:p>
            <a:r>
              <a:rPr lang="sk-SK" dirty="0" smtClean="0"/>
              <a:t>audítori musia byť pri zaznamenávaní pozorovania opatrní, aby to nebolo hodnotené ako poradenstvo</a:t>
            </a:r>
          </a:p>
          <a:p>
            <a:r>
              <a:rPr lang="sk-SK" dirty="0" smtClean="0"/>
              <a:t>je možné vytvoriť záznam silných a slabých stránok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150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Veľká nezhoda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chyba v zavedení alebo nesúlad s ustanoveniami štandardu</a:t>
            </a:r>
          </a:p>
          <a:p>
            <a:r>
              <a:rPr lang="sk-SK" dirty="0" smtClean="0"/>
              <a:t>vyvoláva značné pochybnosti o primeranosti nástrojov a/alebo predstavuje neprimerané riziko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151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Malá nezhoda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niektoré aspekty požiadaviek neboli naplnené</a:t>
            </a:r>
          </a:p>
          <a:p>
            <a:r>
              <a:rPr lang="sk-SK" dirty="0" smtClean="0"/>
              <a:t>vzbudzuje pochybnosti o </a:t>
            </a:r>
            <a:r>
              <a:rPr lang="sk-SK" dirty="0" err="1" smtClean="0"/>
              <a:t>priperanosti</a:t>
            </a:r>
            <a:r>
              <a:rPr lang="sk-SK" dirty="0" smtClean="0"/>
              <a:t> zavedených opatrení a/alebo predstavuje menšie riziko</a:t>
            </a:r>
          </a:p>
          <a:p>
            <a:r>
              <a:rPr lang="sk-SK" dirty="0" smtClean="0"/>
              <a:t>v tomto význame predstavuje mála nezhoda pozorovaný výpadok alebo menšie zlyhanie systému</a:t>
            </a:r>
          </a:p>
          <a:p>
            <a:r>
              <a:rPr lang="sk-SK" dirty="0" smtClean="0"/>
              <a:t>viacero malých nezhôd navzájom súvisiacich môže predstavovať malú nezhodu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152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153</a:t>
            </a:fld>
            <a:endParaRPr lang="sk-SK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smtClean="0"/>
              <a:t>AUDÍTOR			AUDITOVANÝ</a:t>
            </a:r>
            <a:endParaRPr lang="sk-SK" dirty="0"/>
          </a:p>
        </p:txBody>
      </p:sp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20000"/>
              </a:lnSpc>
              <a:buNone/>
            </a:pPr>
            <a:r>
              <a:rPr lang="sk-SK" dirty="0" smtClean="0"/>
              <a:t>Identifikácia a </a:t>
            </a:r>
            <a:r>
              <a:rPr lang="sk-SK" dirty="0" err="1" smtClean="0"/>
              <a:t>komun</a:t>
            </a:r>
            <a:r>
              <a:rPr lang="sk-SK" dirty="0" smtClean="0"/>
              <a:t>.		odsúhlasenie</a:t>
            </a:r>
          </a:p>
          <a:p>
            <a:pPr>
              <a:lnSpc>
                <a:spcPct val="220000"/>
              </a:lnSpc>
              <a:buNone/>
            </a:pPr>
            <a:r>
              <a:rPr lang="sk-SK" dirty="0" smtClean="0"/>
              <a:t>príprava NCR			priznanie a overenie</a:t>
            </a:r>
          </a:p>
          <a:p>
            <a:pPr>
              <a:lnSpc>
                <a:spcPct val="220000"/>
              </a:lnSpc>
              <a:buNone/>
            </a:pPr>
            <a:r>
              <a:rPr lang="sk-SK" dirty="0" smtClean="0"/>
              <a:t>odsúhlasenie			návrh opatrenia</a:t>
            </a:r>
          </a:p>
          <a:p>
            <a:pPr>
              <a:lnSpc>
                <a:spcPct val="220000"/>
              </a:lnSpc>
              <a:buNone/>
            </a:pPr>
            <a:r>
              <a:rPr lang="sk-SK" dirty="0" smtClean="0"/>
              <a:t>preskúmanie účinnosti	zavedenie, overenie</a:t>
            </a:r>
            <a:endParaRPr lang="sk-SK" dirty="0"/>
          </a:p>
        </p:txBody>
      </p:sp>
      <p:cxnSp>
        <p:nvCxnSpPr>
          <p:cNvPr id="17" name="Přímá spojovací šipka 16"/>
          <p:cNvCxnSpPr/>
          <p:nvPr/>
        </p:nvCxnSpPr>
        <p:spPr>
          <a:xfrm>
            <a:off x="4644008" y="220486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6444208" y="328498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H="1">
            <a:off x="3851920" y="2204864"/>
            <a:ext cx="187220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3059832" y="3140968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2915816" y="4077072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2987824" y="4221088"/>
            <a:ext cx="194421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H="1">
            <a:off x="4283968" y="501317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Nápravné opatrenia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/>
              <a:t>organizácia musí prijať opatrenia na odstránenie príčiny nezhody a zabrániť jej opakovaniu</a:t>
            </a:r>
          </a:p>
          <a:p>
            <a:r>
              <a:rPr lang="sk-SK" dirty="0" smtClean="0"/>
              <a:t>dokumentovaný postup pre nápravné opatrenia obsahuje:</a:t>
            </a:r>
          </a:p>
          <a:p>
            <a:pPr lvl="1"/>
            <a:r>
              <a:rPr lang="sk-SK" dirty="0" smtClean="0"/>
              <a:t>identifikáciu nezhôd</a:t>
            </a:r>
          </a:p>
          <a:p>
            <a:pPr lvl="1"/>
            <a:r>
              <a:rPr lang="sk-SK" dirty="0" smtClean="0"/>
              <a:t>stanovenie príčiny nezhody</a:t>
            </a:r>
          </a:p>
          <a:p>
            <a:pPr lvl="1"/>
            <a:r>
              <a:rPr lang="sk-SK" dirty="0" smtClean="0"/>
              <a:t>vyhodnotenie potreby opatrenia, aby nedošlo k opakovaniu</a:t>
            </a:r>
          </a:p>
          <a:p>
            <a:pPr lvl="1"/>
            <a:r>
              <a:rPr lang="sk-SK" dirty="0" smtClean="0"/>
              <a:t>stanovenie a zavedenie potrebného opatrenia</a:t>
            </a:r>
          </a:p>
          <a:p>
            <a:pPr lvl="1"/>
            <a:r>
              <a:rPr lang="sk-SK" dirty="0" smtClean="0"/>
              <a:t>zaznamenanie výsledkov prijatého opatrenia</a:t>
            </a:r>
          </a:p>
          <a:p>
            <a:pPr lvl="1"/>
            <a:r>
              <a:rPr lang="sk-SK" dirty="0" smtClean="0"/>
              <a:t>preskúmanie prijatých napr. opatrení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154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Preventívne opatrenia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musia byť primerané dopadom potenciálnych problémov</a:t>
            </a:r>
          </a:p>
          <a:p>
            <a:r>
              <a:rPr lang="sk-SK" dirty="0" smtClean="0"/>
              <a:t>priority preventívnych opatrení sa stanovia na základe ohodnotenia rizík</a:t>
            </a:r>
          </a:p>
          <a:p>
            <a:r>
              <a:rPr lang="sk-SK" dirty="0" smtClean="0"/>
              <a:t>často krát sú preventívne opatrenie menej nákladné ako nápravne opatrenia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155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Záverečné stretnutie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použiť program/</a:t>
            </a:r>
            <a:r>
              <a:rPr lang="sk-SK" dirty="0" err="1" smtClean="0"/>
              <a:t>checklist</a:t>
            </a:r>
            <a:endParaRPr lang="sk-SK" dirty="0" smtClean="0"/>
          </a:p>
          <a:p>
            <a:r>
              <a:rPr lang="sk-SK" dirty="0" smtClean="0"/>
              <a:t>tímová prezentácia</a:t>
            </a:r>
          </a:p>
          <a:p>
            <a:r>
              <a:rPr lang="sk-SK" dirty="0" smtClean="0"/>
              <a:t>zaznamenávajte priebeh stretnutia </a:t>
            </a:r>
          </a:p>
          <a:p>
            <a:r>
              <a:rPr lang="sk-SK" dirty="0" smtClean="0"/>
              <a:t>pokryte všetky body</a:t>
            </a:r>
          </a:p>
          <a:p>
            <a:r>
              <a:rPr lang="sk-SK" dirty="0" smtClean="0"/>
              <a:t>nepoužívať žargón alebo emotívne výrazy</a:t>
            </a:r>
          </a:p>
          <a:p>
            <a:r>
              <a:rPr lang="sk-SK" dirty="0" smtClean="0"/>
              <a:t>držať sa faktov a byť pripravený vyjasniť podrobnosti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156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eekologie.com/2007/05/29/secure-b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Optimálne zabezpečenie?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A6A6A6">
              <a:alpha val="49020"/>
            </a:srgbClr>
          </a:solidFill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sk-SK" dirty="0" smtClean="0">
                <a:solidFill>
                  <a:schemeClr val="bg1"/>
                </a:solidFill>
              </a:rPr>
              <a:t>bezpečnosť je v nepriamej úmere s jednoduchosťou a pohodlným využívaním systému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sk-SK" dirty="0" smtClean="0">
                <a:solidFill>
                  <a:schemeClr val="bg1"/>
                </a:solidFill>
              </a:rPr>
              <a:t>hodnota prostriedkov vynaložených na bezpečnosť nemá prevyšovať hodnotu chránených aktív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157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Nepísané pravidlá IB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sk-SK" dirty="0" smtClean="0"/>
              <a:t>bezpečnosť je hlavne o ľuďoch a ich riadení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sk-SK" dirty="0" smtClean="0"/>
              <a:t>bezpečnosť nie je statická, ale dynamická záležitosť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sk-SK" dirty="0" smtClean="0"/>
              <a:t>bezpečnosť sa nedá kúpiť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sk-SK" smtClean="0"/>
              <a:t>najslabší článok určuje maximálnu mieru zabezpečenia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158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886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sk-SK" dirty="0" smtClean="0">
                <a:latin typeface="Century Gothic" pitchFamily="34" charset="0"/>
              </a:rPr>
              <a:t/>
            </a:r>
            <a:br>
              <a:rPr lang="sk-SK" dirty="0" smtClean="0">
                <a:latin typeface="Century Gothic" pitchFamily="34" charset="0"/>
              </a:rPr>
            </a:br>
            <a:r>
              <a:rPr lang="sk-SK" dirty="0" smtClean="0">
                <a:latin typeface="Century Gothic" pitchFamily="34" charset="0"/>
              </a:rPr>
              <a:t>DataCentrum</a:t>
            </a:r>
            <a:br>
              <a:rPr lang="sk-SK" dirty="0" smtClean="0">
                <a:latin typeface="Century Gothic" pitchFamily="34" charset="0"/>
              </a:rPr>
            </a:br>
            <a:r>
              <a:rPr lang="sk-SK" sz="3600" dirty="0" smtClean="0">
                <a:latin typeface="Century Gothic" pitchFamily="34" charset="0"/>
              </a:rPr>
              <a:t>Cintorínska 5</a:t>
            </a:r>
            <a:r>
              <a:rPr lang="sk-SK" dirty="0" smtClean="0">
                <a:latin typeface="Century Gothic" pitchFamily="34" charset="0"/>
              </a:rPr>
              <a:t/>
            </a:r>
            <a:br>
              <a:rPr lang="sk-SK" dirty="0" smtClean="0">
                <a:latin typeface="Century Gothic" pitchFamily="34" charset="0"/>
              </a:rPr>
            </a:br>
            <a:r>
              <a:rPr lang="sk-SK" sz="2750" dirty="0" smtClean="0">
                <a:latin typeface="Century Gothic" pitchFamily="34" charset="0"/>
              </a:rPr>
              <a:t>814 88 Bratislava</a:t>
            </a:r>
          </a:p>
          <a:p>
            <a:pPr algn="ctr">
              <a:lnSpc>
                <a:spcPct val="110000"/>
              </a:lnSpc>
              <a:buNone/>
            </a:pPr>
            <a:r>
              <a:rPr lang="sk-SK" sz="2700" dirty="0" smtClean="0">
                <a:latin typeface="Century Gothic" pitchFamily="34" charset="0"/>
              </a:rPr>
              <a:t>info@csirt.gov.sk</a:t>
            </a:r>
          </a:p>
          <a:p>
            <a:pPr algn="ctr">
              <a:lnSpc>
                <a:spcPct val="110000"/>
              </a:lnSpc>
              <a:buNone/>
            </a:pPr>
            <a:r>
              <a:rPr lang="sk-SK" sz="2250" spc="1500" dirty="0" smtClean="0">
                <a:latin typeface="Century Gothic" pitchFamily="34" charset="0"/>
              </a:rPr>
              <a:t>hlásenie incidentov:</a:t>
            </a:r>
          </a:p>
          <a:p>
            <a:pPr algn="ctr">
              <a:lnSpc>
                <a:spcPct val="110000"/>
              </a:lnSpc>
              <a:buNone/>
            </a:pPr>
            <a:r>
              <a:rPr lang="sk-SK" sz="2250" dirty="0" smtClean="0">
                <a:latin typeface="Century Gothic" pitchFamily="34" charset="0"/>
              </a:rPr>
              <a:t>incident@csirt.gov.sk</a:t>
            </a:r>
          </a:p>
          <a:p>
            <a:pPr algn="ctr">
              <a:lnSpc>
                <a:spcPct val="110000"/>
              </a:lnSpc>
              <a:buNone/>
            </a:pPr>
            <a:r>
              <a:rPr lang="sk-SK" sz="3350" dirty="0" smtClean="0">
                <a:latin typeface="Century Gothic" pitchFamily="34" charset="0"/>
              </a:rPr>
              <a:t>02 / 59278 454</a:t>
            </a:r>
          </a:p>
          <a:p>
            <a:pPr algn="ctr">
              <a:lnSpc>
                <a:spcPct val="110000"/>
              </a:lnSpc>
              <a:buNone/>
            </a:pPr>
            <a:r>
              <a:rPr lang="sk-SK" sz="3350" dirty="0" smtClean="0">
                <a:latin typeface="Century Gothic" pitchFamily="34" charset="0"/>
              </a:rPr>
              <a:t>02 / 59278 514</a:t>
            </a:r>
          </a:p>
          <a:p>
            <a:pPr algn="ctr">
              <a:lnSpc>
                <a:spcPct val="110000"/>
              </a:lnSpc>
              <a:buNone/>
            </a:pPr>
            <a:endParaRPr lang="sk-SK" dirty="0">
              <a:latin typeface="Century Gothic" pitchFamily="34" charset="0"/>
            </a:endParaRPr>
          </a:p>
        </p:txBody>
      </p:sp>
      <p:pic>
        <p:nvPicPr>
          <p:cNvPr id="15362" name="Picture 2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799472"/>
            <a:ext cx="2742290" cy="441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2.gstatic.com/images?q=tbn:ANd9GcR3oKxZf1rgmkAA5e-I0NehdAR4VzE4bpwlhE6nraPNfDVcHBOV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4588" y="4797152"/>
            <a:ext cx="3789412" cy="224509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Atribúty informácie (CIA)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dirty="0" smtClean="0"/>
              <a:t>Dôvernosť</a:t>
            </a:r>
            <a:r>
              <a:rPr lang="sk-SK" dirty="0" smtClean="0"/>
              <a:t> (</a:t>
            </a:r>
            <a:r>
              <a:rPr lang="sk-SK" dirty="0" err="1" smtClean="0"/>
              <a:t>Confidentiality</a:t>
            </a:r>
            <a:r>
              <a:rPr lang="sk-SK" dirty="0" smtClean="0"/>
              <a:t>) - vlastnosť informácie, ktorá zaisťuje, že informácia nebude poskytnutá, nemôže byť odhalená alebo zneužitá neoprávneným subjektom.</a:t>
            </a:r>
          </a:p>
          <a:p>
            <a:pPr lvl="0"/>
            <a:r>
              <a:rPr lang="sk-SK" sz="2000" dirty="0" smtClean="0"/>
              <a:t>Ako:</a:t>
            </a:r>
          </a:p>
          <a:p>
            <a:pPr lvl="1"/>
            <a:r>
              <a:rPr lang="sk-SK" sz="1800" dirty="0" smtClean="0"/>
              <a:t>Ochrana prístupu (bezpečné prenosové kanály, prístup do systému)</a:t>
            </a:r>
          </a:p>
          <a:p>
            <a:pPr lvl="1"/>
            <a:r>
              <a:rPr lang="sk-SK" sz="1800" dirty="0" smtClean="0"/>
              <a:t>Šifrovanie</a:t>
            </a:r>
          </a:p>
          <a:p>
            <a:pPr lvl="0"/>
            <a:r>
              <a:rPr lang="sk-SK" sz="2000" dirty="0" smtClean="0"/>
              <a:t>Poznámka: dva významy pojmu: všeobecný a špeciálny (= 2. klasifikačný stupeň pre utajované skutočnosti)</a:t>
            </a:r>
          </a:p>
          <a:p>
            <a:pPr marL="0" indent="0">
              <a:buNone/>
            </a:pPr>
            <a:r>
              <a:rPr lang="sk-SK" dirty="0" smtClean="0"/>
              <a:t> 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16</a:t>
            </a:fld>
            <a:endParaRPr lang="sk-SK" dirty="0"/>
          </a:p>
        </p:txBody>
      </p:sp>
      <p:pic>
        <p:nvPicPr>
          <p:cNvPr id="6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28" y="6451635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ddmcdn.com/gif/integrity-bloc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97152"/>
            <a:ext cx="2603004" cy="195225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Atribúty informácie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Integrita</a:t>
            </a:r>
            <a:r>
              <a:rPr lang="sk-SK" dirty="0" smtClean="0"/>
              <a:t> (Integrity) - reprezentuje neporušiteľnosť vloženej informácie zásahom technickej časti systému alebo ľudského činiteľa</a:t>
            </a:r>
          </a:p>
          <a:p>
            <a:pPr marL="0" indent="0">
              <a:buNone/>
            </a:pPr>
            <a:r>
              <a:rPr lang="sk-SK" dirty="0" smtClean="0"/>
              <a:t>ako:</a:t>
            </a:r>
          </a:p>
          <a:p>
            <a:pPr lvl="1"/>
            <a:r>
              <a:rPr lang="sk-SK" sz="1800" dirty="0" smtClean="0"/>
              <a:t>ochrana prístupu k údajom, </a:t>
            </a:r>
          </a:p>
          <a:p>
            <a:pPr lvl="1"/>
            <a:r>
              <a:rPr lang="sk-SK" sz="1800" dirty="0" smtClean="0"/>
              <a:t>Ochrana fyzických zariadení pred nepovolaným prístupom (fyzická)</a:t>
            </a:r>
          </a:p>
          <a:p>
            <a:pPr lvl="1"/>
            <a:r>
              <a:rPr lang="sk-SK" sz="1800" dirty="0" smtClean="0"/>
              <a:t>Digitálne odtlačky (</a:t>
            </a:r>
            <a:r>
              <a:rPr lang="sk-SK" sz="1800" dirty="0" err="1" smtClean="0"/>
              <a:t>hašovacie</a:t>
            </a:r>
            <a:r>
              <a:rPr lang="sk-SK" sz="1800" dirty="0" smtClean="0"/>
              <a:t> funkcie – opäť kryptológia)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17</a:t>
            </a:fld>
            <a:endParaRPr lang="sk-SK"/>
          </a:p>
        </p:txBody>
      </p:sp>
      <p:pic>
        <p:nvPicPr>
          <p:cNvPr id="6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28" y="6381328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Atribúty informácie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Dostupnosť</a:t>
            </a:r>
            <a:r>
              <a:rPr lang="sk-SK" dirty="0" smtClean="0"/>
              <a:t> (</a:t>
            </a:r>
            <a:r>
              <a:rPr lang="sk-SK" dirty="0" err="1" smtClean="0"/>
              <a:t>Availability</a:t>
            </a:r>
            <a:r>
              <a:rPr lang="sk-SK" dirty="0" smtClean="0"/>
              <a:t>) - stav, v ktorom je informácia k dispozícii, schopná bezprostredného použitia na konkrétny účel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18</a:t>
            </a:fld>
            <a:endParaRPr lang="sk-SK"/>
          </a:p>
        </p:txBody>
      </p:sp>
      <p:pic>
        <p:nvPicPr>
          <p:cNvPr id="5" name="Picture 2" descr="http://u.jimdo.com/www36/o/s36f209d6a3142dc0/img/i576cda975c322014/1354861988/std/our-global-customer-service-representatives-are-available-24-ho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77072"/>
            <a:ext cx="3467100" cy="2314575"/>
          </a:xfrm>
          <a:prstGeom prst="rect">
            <a:avLst/>
          </a:prstGeom>
          <a:noFill/>
        </p:spPr>
      </p:pic>
      <p:pic>
        <p:nvPicPr>
          <p:cNvPr id="6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brettworks.files.wordpress.com/2012/10/ur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666984"/>
            <a:ext cx="3323084" cy="198106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Atribúty informácie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Nepopierateľnosť /autenticita </a:t>
            </a:r>
            <a:r>
              <a:rPr lang="sk-SK" dirty="0" smtClean="0"/>
              <a:t>(</a:t>
            </a:r>
            <a:r>
              <a:rPr lang="sk-SK" dirty="0" err="1" smtClean="0"/>
              <a:t>authenticity</a:t>
            </a:r>
            <a:r>
              <a:rPr lang="sk-SK" dirty="0" smtClean="0"/>
              <a:t>) - stav, v ktorom je informácia pravdivá, skutočná, zodpovedajúca skutočnosti a nespochybniteľnému pôvodu.</a:t>
            </a:r>
          </a:p>
          <a:p>
            <a:pPr marL="0" indent="0">
              <a:buNone/>
            </a:pPr>
            <a:r>
              <a:rPr lang="sk-SK" dirty="0" smtClean="0"/>
              <a:t>ako:</a:t>
            </a:r>
          </a:p>
          <a:p>
            <a:pPr marL="0" indent="0">
              <a:buNone/>
            </a:pPr>
            <a:r>
              <a:rPr lang="sk-SK" dirty="0" smtClean="0"/>
              <a:t>digitálne/elektronické podpisy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19</a:t>
            </a:fld>
            <a:endParaRPr lang="sk-SK"/>
          </a:p>
        </p:txBody>
      </p:sp>
      <p:pic>
        <p:nvPicPr>
          <p:cNvPr id="6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CSIRT.SK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sk-SK" dirty="0" err="1" smtClean="0"/>
              <a:t>Computer</a:t>
            </a:r>
            <a:r>
              <a:rPr lang="sk-SK" dirty="0" smtClean="0"/>
              <a:t> </a:t>
            </a:r>
            <a:r>
              <a:rPr lang="sk-SK" dirty="0" err="1" smtClean="0"/>
              <a:t>Security</a:t>
            </a:r>
            <a:r>
              <a:rPr lang="sk-SK" dirty="0" smtClean="0"/>
              <a:t> Incident </a:t>
            </a:r>
            <a:r>
              <a:rPr lang="sk-SK" dirty="0" err="1" smtClean="0"/>
              <a:t>Response</a:t>
            </a:r>
            <a:r>
              <a:rPr lang="sk-SK" dirty="0" smtClean="0"/>
              <a:t> Team Slovakia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zriadený MF SR s cieľom zabezpečiť primeranú úroveň ochrany národnej informačnej a komunikačnej infraštruktúry (NIKI) a kritickej informačnej infraštruktúry.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poskytuje služby verejnej správe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reakcia na bezpečnostné incidenty namierené na NIKI 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služby pre verejnú správu a verejnosť (s výnimkou incidentov týkajúcich sa US)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2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Pojmy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Informačný systém množina prvkov, ktorými sú napríklad dáta, hardvér, softvér, ľudské zdroje alebo stavebné priestory</a:t>
            </a:r>
          </a:p>
          <a:p>
            <a:r>
              <a:rPr lang="sk-SK" dirty="0" smtClean="0"/>
              <a:t>aktívum = všetko, čo má pre organizáciu hodnotu</a:t>
            </a:r>
          </a:p>
          <a:p>
            <a:r>
              <a:rPr lang="sk-SK" dirty="0" smtClean="0"/>
              <a:t>Aktívami informačného systému sú informácie/dáta  </a:t>
            </a:r>
          </a:p>
          <a:p>
            <a:r>
              <a:rPr lang="sk-SK" dirty="0" err="1" smtClean="0"/>
              <a:t>Subaktívami</a:t>
            </a:r>
            <a:r>
              <a:rPr lang="sk-SK" dirty="0" smtClean="0"/>
              <a:t> sú všetky ostatné časti informačného systému, ktoré slúžia na ich spracovávanie (napr. prenos, zhromažďovanie, zálohovanie, ukladanie)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20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21</a:t>
            </a:fld>
            <a:endParaRPr lang="sk-SK"/>
          </a:p>
        </p:txBody>
      </p:sp>
      <p:graphicFrame>
        <p:nvGraphicFramePr>
          <p:cNvPr id="6" name="Zástupný symbol pro obsah 6"/>
          <p:cNvGraphicFramePr>
            <a:graphicFrameLocks/>
          </p:cNvGraphicFramePr>
          <p:nvPr/>
        </p:nvGraphicFramePr>
        <p:xfrm>
          <a:off x="0" y="0"/>
          <a:ext cx="9144000" cy="7035121"/>
        </p:xfrm>
        <a:graphic>
          <a:graphicData uri="http://schemas.openxmlformats.org/drawingml/2006/table">
            <a:tbl>
              <a:tblPr/>
              <a:tblGrid>
                <a:gridCol w="1187624"/>
                <a:gridCol w="1872208"/>
                <a:gridCol w="6084168"/>
              </a:tblGrid>
              <a:tr h="257342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Informačný systém  </a:t>
                      </a:r>
                    </a:p>
                  </a:txBody>
                  <a:tcPr marL="7737" marR="7737" marT="77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Skupina 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Popis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564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Aktíva  </a:t>
                      </a:r>
                    </a:p>
                  </a:txBody>
                  <a:tcPr marL="7737" marR="7737" marT="77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Dáta 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Databázové súbory (napr. SQL, DBF, Oracle)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394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Súbory typu txt, doc, docx, xls, xlsx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394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Metadáta 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Prístupové heslá, PIN kódy, privátne kľúče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3948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Fyzické </a:t>
                      </a:r>
                      <a:r>
                        <a:rPr lang="sk-SK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subaktíva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37" marR="7737" marT="77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Počítačové vybavenie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Servery, pracovné stanice, laptopy,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42645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notebooky a ich príslušenstvo, </a:t>
                      </a: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hardvérové 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zariadenia, dátové knižnice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394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Prídavné zariadenia, displej, tlačiareň,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394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skener, grafický zapisovač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42645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Záznamové média 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Tlačové výstupy, HDD a SDD </a:t>
                      </a: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zariadenia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USB kľúče, CD, DVD a </a:t>
                      </a:r>
                      <a:r>
                        <a:rPr lang="sk-SK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Bluray</a:t>
                      </a: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zariadenia.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394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Komunikačné zariadenia 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Sieťová infraštruktúra, kabeláž, hub –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42645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rozbočovač,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switch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prepínač,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router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-smerovač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394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Ostatné 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Zdroje nepretržitého napájania – UPC,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394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generátory napájania, klimatizácia.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394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Objektové priestory 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Budovy, kancelárie, vyhradené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394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miestnosti, príjazdové cesty.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394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Softvérové subaktíva  </a:t>
                      </a:r>
                    </a:p>
                  </a:txBody>
                  <a:tcPr marL="7737" marR="7737" marT="77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Systémový softvér 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Operačné systémy, Windows, Linux,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645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Podporný softvér, ovládače, </a:t>
                      </a: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prehliadače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antivírusové programy, </a:t>
                      </a:r>
                      <a:r>
                        <a:rPr lang="sk-SK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patch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394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Aplikačný softvér 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Všetky aplikácie podporujúce činnosť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394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organizácie a firmy, napr. MAGMA,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394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KROS, ERP – softvér pre komplexné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394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riadenie organizácie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645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Ľudské zdroje </a:t>
                      </a:r>
                    </a:p>
                  </a:txBody>
                  <a:tcPr marL="7737" marR="7737" marT="77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Používatelia 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Kmeňoví pracovníci organizácie, </a:t>
                      </a: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dodávatelia 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 odberatelia firmy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394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Manažment 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Osoby zastupujúce vedenie </a:t>
                      </a: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organizácie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7959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Osoby so špeciálnymi oprávneniami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Administrátori, správcovia sieti, </a:t>
                      </a: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bezpečnostní </a:t>
                      </a:r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technici </a:t>
                      </a:r>
                    </a:p>
                  </a:txBody>
                  <a:tcPr marL="7737" marR="7737" marT="7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Ochrana IS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proces navrhovania, schvaľovania a implementácie softvérových, hardvérových, technických, resp. sociálno-personálnych ochranných opatrení, spojených s minimalizáciou možných strát, vzniknutých v dôsledku poškodenia, zničenia alebo zneužitia týchto systémov.</a:t>
            </a:r>
          </a:p>
          <a:p>
            <a:r>
              <a:rPr lang="sk-SK" dirty="0" smtClean="0"/>
              <a:t>Stav, ktorý je snaha dosiahnuť pomocou komplexu opatrení, sa nazýva informačná bezpečnosť (INFOSEC)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22</a:t>
            </a:fld>
            <a:endParaRPr lang="sk-SK"/>
          </a:p>
        </p:txBody>
      </p:sp>
      <p:pic>
        <p:nvPicPr>
          <p:cNvPr id="6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Informačná bezpečnosť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z="2400" dirty="0" smtClean="0"/>
              <a:t>Trojaký význam</a:t>
            </a:r>
          </a:p>
          <a:p>
            <a:pPr lvl="1"/>
            <a:r>
              <a:rPr lang="sk-SK" sz="1800" dirty="0" smtClean="0"/>
              <a:t>Ideálny stav IKT (systému)</a:t>
            </a:r>
          </a:p>
          <a:p>
            <a:pPr lvl="1"/>
            <a:r>
              <a:rPr lang="sk-SK" sz="1800" dirty="0" smtClean="0"/>
              <a:t>Medziodborová disciplína, ktorá skúma hrozby voči IKT a hľadá riešenia, ako IKT chrániť</a:t>
            </a:r>
          </a:p>
          <a:p>
            <a:pPr lvl="1"/>
            <a:r>
              <a:rPr lang="sk-SK" sz="1800" dirty="0" smtClean="0"/>
              <a:t>Činnosť smerujúca k dosiahnutiu ideálneho stavu IKT</a:t>
            </a:r>
          </a:p>
          <a:p>
            <a:pPr lvl="0"/>
            <a:r>
              <a:rPr lang="sk-SK" sz="2400" dirty="0" smtClean="0"/>
              <a:t>Potrebujeme rozvíjať IB ako disciplínu, aby sme vedeli, čo, pred čím a ako chrániť; uplatňovať jej výsledky v praxi, aby sme dosiahli požadovaný stav </a:t>
            </a:r>
          </a:p>
          <a:p>
            <a:pPr lvl="0"/>
            <a:r>
              <a:rPr lang="sk-SK" sz="2400" dirty="0" smtClean="0"/>
              <a:t>4 organizačné úrovne IB</a:t>
            </a:r>
          </a:p>
          <a:p>
            <a:pPr lvl="1"/>
            <a:r>
              <a:rPr lang="sk-SK" sz="1600" dirty="0" smtClean="0"/>
              <a:t>Individuálny systém</a:t>
            </a:r>
          </a:p>
          <a:p>
            <a:pPr lvl="1"/>
            <a:r>
              <a:rPr lang="sk-SK" sz="1600" dirty="0" smtClean="0"/>
              <a:t>Organizácia/inštitúcia</a:t>
            </a:r>
          </a:p>
          <a:p>
            <a:pPr lvl="1"/>
            <a:r>
              <a:rPr lang="sk-SK" sz="1600" dirty="0" smtClean="0"/>
              <a:t>Štát</a:t>
            </a:r>
          </a:p>
          <a:p>
            <a:pPr lvl="1"/>
            <a:r>
              <a:rPr lang="sk-SK" sz="1600" dirty="0" smtClean="0"/>
              <a:t>Globálny kybernetický/digitálny/virtuálny priestor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23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riešiť IB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objektívna potreba ochrany informácií</a:t>
            </a:r>
          </a:p>
          <a:p>
            <a:r>
              <a:rPr lang="sk-SK" dirty="0" smtClean="0"/>
              <a:t>legislatívne požiadavky:</a:t>
            </a:r>
          </a:p>
          <a:p>
            <a:pPr lvl="1"/>
            <a:r>
              <a:rPr lang="sk-SK" dirty="0" smtClean="0"/>
              <a:t>Zákon č. 275/2006 Z. z. o informačných systémoch verejnej správy</a:t>
            </a:r>
          </a:p>
          <a:p>
            <a:pPr lvl="1"/>
            <a:r>
              <a:rPr lang="sk-SK" dirty="0" smtClean="0"/>
              <a:t>Výnos č. 312/2010 Z. z. o štandardoch pre ISVS</a:t>
            </a:r>
          </a:p>
          <a:p>
            <a:pPr lvl="1"/>
            <a:r>
              <a:rPr lang="sk-SK" dirty="0" smtClean="0"/>
              <a:t>Zákon 45/2011 </a:t>
            </a:r>
            <a:r>
              <a:rPr lang="sk-SK" dirty="0" err="1" smtClean="0"/>
              <a:t>Z.z</a:t>
            </a:r>
            <a:r>
              <a:rPr lang="sk-SK" dirty="0" smtClean="0"/>
              <a:t>. o kritickej infraštruktúre </a:t>
            </a:r>
          </a:p>
          <a:p>
            <a:pPr lvl="1"/>
            <a:r>
              <a:rPr lang="sk-SK" dirty="0" smtClean="0"/>
              <a:t>Zákon 215/2004 </a:t>
            </a:r>
            <a:r>
              <a:rPr lang="sk-SK" dirty="0" err="1" smtClean="0"/>
              <a:t>Z.z</a:t>
            </a:r>
            <a:r>
              <a:rPr lang="sk-SK" dirty="0" smtClean="0"/>
              <a:t>. o ochrane utajovaných skutočností a o zmene a doplnení niektorých zákonov</a:t>
            </a:r>
          </a:p>
          <a:p>
            <a:pPr lvl="1"/>
            <a:r>
              <a:rPr lang="pl-PL" dirty="0" smtClean="0"/>
              <a:t>Zákon č. 215/2002 Z. z. o elektronickom podpise</a:t>
            </a:r>
          </a:p>
          <a:p>
            <a:pPr lvl="1"/>
            <a:r>
              <a:rPr lang="pl-PL" dirty="0" smtClean="0"/>
              <a:t>Zákon č. 122/2013 Z. z o ochrane osobných údajov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24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začať riešiť IB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ISO normy radu 27000</a:t>
            </a:r>
          </a:p>
          <a:p>
            <a:r>
              <a:rPr lang="sk-SK" dirty="0" smtClean="0"/>
              <a:t>metodické materiály </a:t>
            </a:r>
            <a:r>
              <a:rPr lang="sk-SK" dirty="0" err="1" smtClean="0"/>
              <a:t>NISTu</a:t>
            </a:r>
            <a:r>
              <a:rPr lang="sk-SK" dirty="0" smtClean="0"/>
              <a:t> a iných inštitúcií</a:t>
            </a:r>
          </a:p>
          <a:p>
            <a:r>
              <a:rPr lang="sk-SK" dirty="0" smtClean="0"/>
              <a:t>základom by mala byť Politika informačnej bezpečnosti (resp. Bezpečnostná politika)</a:t>
            </a:r>
          </a:p>
          <a:p>
            <a:pPr lvl="1"/>
            <a:r>
              <a:rPr lang="sk-SK" dirty="0" smtClean="0"/>
              <a:t>jej úlohou je povedať zamestnancovi čo môže, čo nemôže, čo musí a za čo je zodpovedný</a:t>
            </a:r>
          </a:p>
          <a:p>
            <a:pPr lvl="1"/>
            <a:r>
              <a:rPr lang="sk-SK" dirty="0" smtClean="0"/>
              <a:t>musí byť schválená vedením</a:t>
            </a:r>
          </a:p>
          <a:p>
            <a:pPr lvl="1"/>
            <a:r>
              <a:rPr lang="sk-SK" dirty="0" smtClean="0"/>
              <a:t>musí byť dostupná všetkým zamestnancom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25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Bezpečnostná politika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Deklarácia vedenia organizácie</a:t>
            </a:r>
          </a:p>
          <a:p>
            <a:pPr lvl="1"/>
            <a:r>
              <a:rPr lang="sk-SK" dirty="0" smtClean="0"/>
              <a:t>o význame ochrany informácií</a:t>
            </a:r>
          </a:p>
          <a:p>
            <a:pPr lvl="1"/>
            <a:r>
              <a:rPr lang="sk-SK" dirty="0" smtClean="0"/>
              <a:t>identifikácia hlavných aktív</a:t>
            </a:r>
          </a:p>
          <a:p>
            <a:pPr lvl="1"/>
            <a:r>
              <a:rPr lang="sk-SK" dirty="0" smtClean="0"/>
              <a:t>stanovenie cieľov IB v organizácií</a:t>
            </a:r>
          </a:p>
          <a:p>
            <a:pPr lvl="1"/>
            <a:r>
              <a:rPr lang="sk-SK" dirty="0" smtClean="0"/>
              <a:t>Podpora vedenia organizácie pri ich napĺňaní</a:t>
            </a:r>
          </a:p>
          <a:p>
            <a:r>
              <a:rPr lang="sk-SK" dirty="0" smtClean="0"/>
              <a:t>Štruktúra a obsah </a:t>
            </a:r>
            <a:r>
              <a:rPr lang="sk-SK" dirty="0" err="1" smtClean="0"/>
              <a:t>bezpeč</a:t>
            </a:r>
            <a:r>
              <a:rPr lang="sk-SK" dirty="0" smtClean="0"/>
              <a:t>. dokumentácie nadväzujúcej na BP</a:t>
            </a:r>
          </a:p>
          <a:p>
            <a:r>
              <a:rPr lang="sk-SK" dirty="0" smtClean="0"/>
              <a:t>Stanovenie zodpovednosti zamestnancov za presadzovanie a dodržiavanie bezpečnostnej politiky</a:t>
            </a:r>
          </a:p>
          <a:p>
            <a:r>
              <a:rPr lang="sk-SK" dirty="0" smtClean="0"/>
              <a:t>Klasifikácia informácií</a:t>
            </a:r>
          </a:p>
          <a:p>
            <a:r>
              <a:rPr lang="sk-SK" dirty="0" smtClean="0"/>
              <a:t>Spôsob analýzy rizík a hranica akceptovateľného rizika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26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Bezpečnostná politika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Monitoring, kontrola a audit informačných a komunikačných systémov</a:t>
            </a:r>
          </a:p>
          <a:p>
            <a:r>
              <a:rPr lang="sk-SK" dirty="0" smtClean="0"/>
              <a:t>riešenie bezpečnostných incidentov</a:t>
            </a:r>
          </a:p>
          <a:p>
            <a:r>
              <a:rPr lang="sk-SK" dirty="0" smtClean="0"/>
              <a:t>Zaistenie kontinuity činnosti organizácie</a:t>
            </a:r>
          </a:p>
          <a:p>
            <a:r>
              <a:rPr lang="sk-SK" dirty="0" smtClean="0"/>
              <a:t>Správa bezpečnostnej politiky organizácie (riadne a mimoriadne revízie)</a:t>
            </a:r>
          </a:p>
          <a:p>
            <a:r>
              <a:rPr lang="sk-SK" dirty="0" smtClean="0"/>
              <a:t>BP nerieši všetko, spravidla je to vysokoúrovňový dokument </a:t>
            </a:r>
          </a:p>
          <a:p>
            <a:r>
              <a:rPr lang="sk-SK" dirty="0" smtClean="0"/>
              <a:t>podrobnosti sa určujú v špecializovaných politikách, smerniciach a pracovných postupoch (politika prístupu, smernica pre používanie IS, PP pre nahlasovanie bezpečnostných incidentov)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27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Základné kroky smerom k informačnej bezpečnosti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preskúmanie legislatívy a ostatných požiadaviek</a:t>
            </a:r>
          </a:p>
          <a:p>
            <a:r>
              <a:rPr lang="sk-SK" dirty="0" smtClean="0"/>
              <a:t>získanie podpory vedenia na riešenie IB</a:t>
            </a:r>
          </a:p>
          <a:p>
            <a:r>
              <a:rPr lang="sk-SK" dirty="0" smtClean="0"/>
              <a:t>stanovenie cieľov v oblasti IB</a:t>
            </a:r>
          </a:p>
          <a:p>
            <a:r>
              <a:rPr lang="sk-SK" dirty="0" smtClean="0"/>
              <a:t>zvolenie rámca pre zavádzanie IB:</a:t>
            </a:r>
          </a:p>
          <a:p>
            <a:pPr lvl="1"/>
            <a:r>
              <a:rPr lang="sk-SK" dirty="0" smtClean="0"/>
              <a:t>ISO 27001</a:t>
            </a:r>
          </a:p>
          <a:p>
            <a:pPr lvl="1"/>
            <a:r>
              <a:rPr lang="sk-SK" dirty="0" smtClean="0"/>
              <a:t>COBIT</a:t>
            </a:r>
          </a:p>
          <a:p>
            <a:pPr lvl="1"/>
            <a:r>
              <a:rPr lang="sk-SK" dirty="0" smtClean="0"/>
              <a:t>NIST SP 800 </a:t>
            </a:r>
            <a:r>
              <a:rPr lang="sk-SK" dirty="0" err="1" smtClean="0"/>
              <a:t>atď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28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Základné kroky smerom k informačnej bezpečnosti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manažment zavádzania IB</a:t>
            </a:r>
          </a:p>
          <a:p>
            <a:r>
              <a:rPr lang="sk-SK" dirty="0" smtClean="0"/>
              <a:t>posúdenie rizík a ich zmierňovanie</a:t>
            </a:r>
          </a:p>
          <a:p>
            <a:r>
              <a:rPr lang="sk-SK" dirty="0" smtClean="0"/>
              <a:t>zavedenie opatrení</a:t>
            </a:r>
          </a:p>
          <a:p>
            <a:r>
              <a:rPr lang="sk-SK" dirty="0" smtClean="0"/>
              <a:t>školenia a šírenie povedomia o IB</a:t>
            </a:r>
          </a:p>
          <a:p>
            <a:endParaRPr lang="sk-SK" dirty="0" smtClean="0"/>
          </a:p>
          <a:p>
            <a:r>
              <a:rPr lang="sk-SK" dirty="0" smtClean="0"/>
              <a:t>posledné 3 odrážky sú cyklické a nekonečné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29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Aktívne činnosti CSIRT.SK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sk-SK" dirty="0" smtClean="0"/>
              <a:t>varovania/upozornenia na bezpečnostné riziká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reakcia na incidenty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analýza incidentov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koordinácia činností pri reakcií na incidenty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analýza bezpečnostných rizík a zraniteľností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reakcia na škodlivý softvér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analýza škodlivého softvéru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3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Preskúmanie legislatívy a ostatných požiadaviek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najúčinnejší krok keď ste štátna organizácia, resp. zdravotnícka organizácia</a:t>
            </a:r>
          </a:p>
          <a:p>
            <a:r>
              <a:rPr lang="sk-SK" dirty="0" smtClean="0"/>
              <a:t>začnite zoznamom legislatívy</a:t>
            </a:r>
          </a:p>
          <a:p>
            <a:r>
              <a:rPr lang="sk-SK" dirty="0" smtClean="0"/>
              <a:t>preskúmajte zmluvné povinnosti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30</a:t>
            </a:fld>
            <a:endParaRPr lang="sk-SK"/>
          </a:p>
        </p:txBody>
      </p:sp>
      <p:pic>
        <p:nvPicPr>
          <p:cNvPr id="6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Získanie podpory vedenia na riešenie IB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v prípade, že vedenie spoločnosti nepodporuje bezpečnostné projekty, bude zavádzanie IB veľmi ťažké</a:t>
            </a:r>
          </a:p>
          <a:p>
            <a:r>
              <a:rPr lang="sk-SK" dirty="0" smtClean="0"/>
              <a:t>je potrebné presvedčiť vedenie o potrebe IB</a:t>
            </a:r>
          </a:p>
          <a:p>
            <a:r>
              <a:rPr lang="sk-SK" dirty="0" smtClean="0"/>
              <a:t>výhody:</a:t>
            </a:r>
          </a:p>
          <a:p>
            <a:pPr lvl="1"/>
            <a:r>
              <a:rPr lang="sk-SK" dirty="0" smtClean="0"/>
              <a:t>súlad</a:t>
            </a:r>
          </a:p>
          <a:p>
            <a:pPr lvl="1"/>
            <a:r>
              <a:rPr lang="sk-SK" dirty="0" smtClean="0"/>
              <a:t>dobré meno organizácie</a:t>
            </a:r>
          </a:p>
          <a:p>
            <a:pPr lvl="1"/>
            <a:r>
              <a:rPr lang="sk-SK" dirty="0" smtClean="0"/>
              <a:t>zníženie nákladov</a:t>
            </a:r>
          </a:p>
          <a:p>
            <a:pPr lvl="1"/>
            <a:r>
              <a:rPr lang="sk-SK" dirty="0" smtClean="0"/>
              <a:t>optimalizácia procesov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31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Stanovenie cieľov v oblasti IB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Čo </a:t>
            </a:r>
            <a:r>
              <a:rPr lang="sk-SK" dirty="0" smtClean="0"/>
              <a:t>sa dá zmerať, to je možné </a:t>
            </a:r>
            <a:r>
              <a:rPr lang="sk-SK" dirty="0" smtClean="0"/>
              <a:t>riadiť</a:t>
            </a:r>
            <a:endParaRPr lang="sk-SK" dirty="0" smtClean="0"/>
          </a:p>
          <a:p>
            <a:r>
              <a:rPr lang="sk-SK" dirty="0" smtClean="0"/>
              <a:t>je potrebné stanovovať jasné a merateľné ciele („znížiť náklady na incidenty o 50</a:t>
            </a:r>
            <a:r>
              <a:rPr lang="en-US" dirty="0" smtClean="0"/>
              <a:t>%</a:t>
            </a:r>
            <a:r>
              <a:rPr lang="sk-SK" dirty="0" smtClean="0"/>
              <a:t> do dvoch rokov“)</a:t>
            </a:r>
          </a:p>
          <a:p>
            <a:r>
              <a:rPr lang="sk-SK" dirty="0" smtClean="0"/>
              <a:t>je dobré, ak sa ciele stanovujú v súlade s identifikovanými výhodami, ktoré nám zvýšenie IB prinesie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32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Zvolenie rámca pre zavádzanie IB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po stanovení cieľov je potrebné sa zamyslieť nad spôsobom, ako sa dopracovať k ich naplneniu</a:t>
            </a:r>
          </a:p>
          <a:p>
            <a:r>
              <a:rPr lang="sk-SK" dirty="0" smtClean="0"/>
              <a:t>realizácia projektu IB je dlhodobá, zahŕňa mnoho ľudí z organizácie, dodávateľov, partnerov a aj klientov</a:t>
            </a:r>
          </a:p>
          <a:p>
            <a:r>
              <a:rPr lang="sk-SK" dirty="0" smtClean="0"/>
              <a:t>rovnako zahŕňa zmeny v súčasných postupoch, zodpovednostiach, </a:t>
            </a:r>
            <a:r>
              <a:rPr lang="sk-SK" dirty="0" err="1" smtClean="0"/>
              <a:t>technológiach</a:t>
            </a:r>
            <a:endParaRPr lang="sk-SK" dirty="0" smtClean="0"/>
          </a:p>
          <a:p>
            <a:r>
              <a:rPr lang="sk-SK" dirty="0" smtClean="0"/>
              <a:t>je toho veľa = dôvod na použitie skúseností iných =</a:t>
            </a:r>
            <a:r>
              <a:rPr lang="en-US" dirty="0" smtClean="0"/>
              <a:t>&gt;</a:t>
            </a:r>
            <a:r>
              <a:rPr lang="sk-SK" dirty="0" smtClean="0"/>
              <a:t>použitie štandardov/noriem/</a:t>
            </a:r>
            <a:r>
              <a:rPr lang="sk-SK" dirty="0" err="1" smtClean="0"/>
              <a:t>best</a:t>
            </a:r>
            <a:r>
              <a:rPr lang="sk-SK" dirty="0" smtClean="0"/>
              <a:t> </a:t>
            </a:r>
            <a:r>
              <a:rPr lang="sk-SK" dirty="0" err="1" smtClean="0"/>
              <a:t>practices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33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ISO 27001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medzinárodný štandard, ktorý vydalo ISO</a:t>
            </a:r>
          </a:p>
          <a:p>
            <a:r>
              <a:rPr lang="sk-SK" dirty="0" smtClean="0"/>
              <a:t>definuje, ako sa realizuje, prevádzkuje  Systém manažérstva informačnej bezpečnosti (ISMS)</a:t>
            </a:r>
          </a:p>
          <a:p>
            <a:r>
              <a:rPr lang="sk-SK" dirty="0" smtClean="0"/>
              <a:t>dáva solídny základ pre rozvoj IB, ponúka katalóg 114 opatrení</a:t>
            </a:r>
          </a:p>
          <a:p>
            <a:r>
              <a:rPr lang="sk-SK" dirty="0" smtClean="0"/>
              <a:t>je to popredný štandard, umožňuje úpravu celkového riadenia a fungovania organizácie v záujme zaistenia IB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34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35</a:t>
            </a:fld>
            <a:endParaRPr lang="sk-SK"/>
          </a:p>
        </p:txBody>
      </p:sp>
      <p:pic>
        <p:nvPicPr>
          <p:cNvPr id="5" name="Picture 2" descr="http://davi.poetry.org/blog/wp-content/uploads/2010/11/iso27001cer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4680520" cy="6903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COBIT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je </a:t>
            </a:r>
            <a:r>
              <a:rPr lang="sk-SK" dirty="0" err="1" smtClean="0"/>
              <a:t>framework</a:t>
            </a:r>
            <a:r>
              <a:rPr lang="sk-SK" dirty="0" smtClean="0"/>
              <a:t> vytvorený medzinárodnou asociáciou ISACA pre správu a riadenie informatiky </a:t>
            </a:r>
          </a:p>
          <a:p>
            <a:r>
              <a:rPr lang="sk-SK" dirty="0" smtClean="0"/>
              <a:t>Jedná sa o súbor praktík, ktoré by mali umožniť dosiahnutie strategických cieľov organizácie vďaka efektívnemu využitiu dostupných zdrojov a minimalizáciu IT rizík</a:t>
            </a:r>
          </a:p>
          <a:p>
            <a:r>
              <a:rPr lang="sk-SK" dirty="0" smtClean="0"/>
              <a:t>Prakticky je teda určený predovšetkým top manažérom na hodnotenie prevádzky ICT a audítorovi pre vykonávanie auditu systému riadenia ICT.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36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NIST SP 800 </a:t>
            </a:r>
            <a:r>
              <a:rPr lang="sk-SK" dirty="0" err="1" smtClean="0"/>
              <a:t>Series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séria viac ako 100 publikácií</a:t>
            </a:r>
          </a:p>
          <a:p>
            <a:r>
              <a:rPr lang="sk-SK" dirty="0" smtClean="0"/>
              <a:t>sú orientované prevažne na technické  otázky bezpečnosti</a:t>
            </a:r>
          </a:p>
          <a:p>
            <a:r>
              <a:rPr lang="sk-SK" dirty="0" smtClean="0"/>
              <a:t>keďže sú to pomerne nenadväzujúce dokumenty, nie sú vhodné ako jediný rámec pre IB</a:t>
            </a:r>
          </a:p>
          <a:p>
            <a:r>
              <a:rPr lang="sk-SK" dirty="0" smtClean="0"/>
              <a:t>sú ale veľmi vhodné pri implementácií konkrétnych opatrení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37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ITIL© &amp; ISO 20000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ITIL (IT </a:t>
            </a:r>
            <a:r>
              <a:rPr lang="sk-SK" dirty="0" err="1" smtClean="0"/>
              <a:t>Infrastructure</a:t>
            </a:r>
            <a:r>
              <a:rPr lang="sk-SK" dirty="0" smtClean="0"/>
              <a:t> </a:t>
            </a:r>
            <a:r>
              <a:rPr lang="sk-SK" dirty="0" err="1" smtClean="0"/>
              <a:t>Library</a:t>
            </a:r>
            <a:r>
              <a:rPr lang="sk-SK" dirty="0" smtClean="0"/>
              <a:t>) je </a:t>
            </a:r>
            <a:r>
              <a:rPr lang="sk-SK" dirty="0" err="1" smtClean="0"/>
              <a:t>framework</a:t>
            </a:r>
            <a:r>
              <a:rPr lang="sk-SK" dirty="0" smtClean="0"/>
              <a:t> na identifikáciu, plánovanie, vykonávanie a podporu IT služieb</a:t>
            </a:r>
          </a:p>
          <a:p>
            <a:r>
              <a:rPr lang="sk-SK" dirty="0" smtClean="0"/>
              <a:t>najviac používaný prístup k riadeniu IT služieb</a:t>
            </a:r>
          </a:p>
          <a:p>
            <a:r>
              <a:rPr lang="sk-SK" dirty="0" smtClean="0"/>
              <a:t>napriek tomu, že obsahuje prvky IB a BK, bezpečnosť nie je hlavným zameraním</a:t>
            </a:r>
          </a:p>
          <a:p>
            <a:r>
              <a:rPr lang="sk-SK" dirty="0" smtClean="0"/>
              <a:t>ITIL je certifikácia osôb, nie </a:t>
            </a:r>
            <a:r>
              <a:rPr lang="sk-SK" dirty="0" err="1" smtClean="0"/>
              <a:t>organzácií</a:t>
            </a:r>
            <a:endParaRPr lang="sk-SK" dirty="0" smtClean="0"/>
          </a:p>
          <a:p>
            <a:r>
              <a:rPr lang="sk-SK" dirty="0" smtClean="0"/>
              <a:t>organizácie sú certifikované podľa ISO 20000, ktorý je založený na </a:t>
            </a:r>
            <a:r>
              <a:rPr lang="sk-SK" dirty="0" err="1" smtClean="0"/>
              <a:t>ITILe</a:t>
            </a:r>
            <a:endParaRPr lang="sk-SK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38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ISO 22301 a BS 25999-2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Štandardy zamerané na rozvoj </a:t>
            </a:r>
            <a:r>
              <a:rPr lang="sk-SK" dirty="0" err="1" smtClean="0"/>
              <a:t>Business</a:t>
            </a:r>
            <a:r>
              <a:rPr lang="sk-SK" dirty="0" smtClean="0"/>
              <a:t> </a:t>
            </a:r>
            <a:r>
              <a:rPr lang="sk-SK" dirty="0" err="1" smtClean="0"/>
              <a:t>Continuity</a:t>
            </a:r>
            <a:r>
              <a:rPr lang="sk-SK" dirty="0" smtClean="0"/>
              <a:t> </a:t>
            </a:r>
            <a:r>
              <a:rPr lang="sk-SK" dirty="0" err="1" smtClean="0"/>
              <a:t>Management</a:t>
            </a:r>
            <a:r>
              <a:rPr lang="sk-SK" dirty="0" smtClean="0"/>
              <a:t> </a:t>
            </a:r>
            <a:r>
              <a:rPr lang="sk-SK" dirty="0" err="1" smtClean="0"/>
              <a:t>Systemu</a:t>
            </a:r>
            <a:endParaRPr lang="sk-SK" dirty="0" smtClean="0"/>
          </a:p>
          <a:p>
            <a:r>
              <a:rPr lang="sk-SK" dirty="0" smtClean="0"/>
              <a:t>22301 je vylepšený BS 25999-2</a:t>
            </a:r>
          </a:p>
          <a:p>
            <a:r>
              <a:rPr lang="sk-SK" dirty="0" smtClean="0"/>
              <a:t>Je plne kompatibilný s ISO 27001 a preto je možné ich ľahko implementovať súčasne</a:t>
            </a:r>
          </a:p>
          <a:p>
            <a:r>
              <a:rPr lang="sk-SK" dirty="0" smtClean="0"/>
              <a:t>Je možná certifikácia organizácie voči tomuto štandardu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39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Proaktívne</a:t>
            </a:r>
            <a:r>
              <a:rPr lang="sk-SK" dirty="0" smtClean="0"/>
              <a:t> činnosti CSIRT.SK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oznámenia</a:t>
            </a:r>
          </a:p>
          <a:p>
            <a:r>
              <a:rPr lang="sk-SK" dirty="0" smtClean="0"/>
              <a:t>vzdelávanie a budovanie všeobecného povedomia v oblasti informačnej bezpečnosti</a:t>
            </a:r>
          </a:p>
          <a:p>
            <a:r>
              <a:rPr lang="sk-SK" dirty="0" smtClean="0"/>
              <a:t>konfigurácia a údržba bezpečnostných nástrojov, aplikácií a infraštruktúry</a:t>
            </a:r>
          </a:p>
          <a:p>
            <a:r>
              <a:rPr lang="sk-SK" dirty="0" smtClean="0"/>
              <a:t>distribúcia informácií týkajúcich sa bezpečnosti</a:t>
            </a:r>
          </a:p>
          <a:p>
            <a:r>
              <a:rPr lang="sk-SK" dirty="0" smtClean="0"/>
              <a:t>monitorovanie stavu hrozieb v oblasti IKT,</a:t>
            </a:r>
          </a:p>
          <a:p>
            <a:r>
              <a:rPr lang="sk-SK" dirty="0" smtClean="0"/>
              <a:t>konzultačná činnosť v oblasti informačnej bezpečnosti</a:t>
            </a:r>
          </a:p>
          <a:p>
            <a:r>
              <a:rPr lang="sk-SK" dirty="0" smtClean="0"/>
              <a:t>audity IB, penetračné testy, </a:t>
            </a:r>
            <a:r>
              <a:rPr lang="sk-SK" dirty="0" err="1" smtClean="0"/>
              <a:t>vulnerability</a:t>
            </a:r>
            <a:r>
              <a:rPr lang="sk-SK" dirty="0" smtClean="0"/>
              <a:t> </a:t>
            </a:r>
            <a:r>
              <a:rPr lang="sk-SK" dirty="0" err="1" smtClean="0"/>
              <a:t>scany</a:t>
            </a:r>
            <a:endParaRPr lang="sk-SK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4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Ako vybrať ten správny </a:t>
            </a:r>
            <a:r>
              <a:rPr lang="sk-SK" dirty="0" err="1" smtClean="0"/>
              <a:t>framework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 premýšľaní je potrebné, aby ste mali na pamäti nasledujúce otázky:</a:t>
            </a:r>
            <a:br>
              <a:rPr lang="sk-SK" dirty="0" smtClean="0"/>
            </a:br>
            <a:r>
              <a:rPr lang="sk-SK" dirty="0" smtClean="0"/>
              <a:t>• Aké sú požiadavky na legislatívu?</a:t>
            </a:r>
            <a:br>
              <a:rPr lang="sk-SK" dirty="0" smtClean="0"/>
            </a:br>
            <a:r>
              <a:rPr lang="sk-SK" dirty="0" smtClean="0"/>
              <a:t>• Aké sú zmluvné podmienky?</a:t>
            </a:r>
            <a:br>
              <a:rPr lang="sk-SK" dirty="0" smtClean="0"/>
            </a:br>
            <a:r>
              <a:rPr lang="sk-SK" dirty="0" smtClean="0"/>
              <a:t>• Aké sú výhody, ktoré by ste chceli dosiahnuť?</a:t>
            </a:r>
            <a:br>
              <a:rPr lang="sk-SK" dirty="0" smtClean="0"/>
            </a:br>
            <a:r>
              <a:rPr lang="sk-SK" dirty="0" smtClean="0"/>
              <a:t>• Aké sú ciele, ktoré by ste chceli dosiahnuť?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40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Manažment zavádzania IB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Využitie projektového manažmentu</a:t>
            </a:r>
          </a:p>
          <a:p>
            <a:r>
              <a:rPr lang="sk-SK" dirty="0" smtClean="0"/>
              <a:t>Získanie </a:t>
            </a:r>
            <a:r>
              <a:rPr lang="sk-SK" dirty="0" err="1" smtClean="0"/>
              <a:t>know-how</a:t>
            </a:r>
            <a:endParaRPr lang="sk-SK" dirty="0" smtClean="0"/>
          </a:p>
          <a:p>
            <a:r>
              <a:rPr lang="sk-SK" dirty="0" smtClean="0"/>
              <a:t>Určenie potrebných zdrojov</a:t>
            </a:r>
          </a:p>
          <a:p>
            <a:pPr>
              <a:buNone/>
            </a:pPr>
            <a:endParaRPr lang="sk-SK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41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Posúdenie rizík a opatrenia na  ich zmiernenie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nech si vyberiete akýkoľvek </a:t>
            </a:r>
            <a:r>
              <a:rPr lang="sk-SK" dirty="0" err="1" smtClean="0"/>
              <a:t>framework</a:t>
            </a:r>
            <a:r>
              <a:rPr lang="sk-SK" dirty="0" smtClean="0"/>
              <a:t>, určite musí byť založený na riadení bezpečnostných </a:t>
            </a:r>
            <a:r>
              <a:rPr lang="sk-SK" dirty="0" smtClean="0"/>
              <a:t>rizík</a:t>
            </a:r>
            <a:endParaRPr lang="sk-SK" dirty="0" smtClean="0"/>
          </a:p>
          <a:p>
            <a:r>
              <a:rPr lang="sk-SK" dirty="0" smtClean="0"/>
              <a:t>IB je vždy kombináciou opatrení (nielen IT, ale aj organizačných, fyzickej bezpečnosti </a:t>
            </a:r>
            <a:r>
              <a:rPr lang="sk-SK" dirty="0" err="1" smtClean="0"/>
              <a:t>atd</a:t>
            </a:r>
            <a:r>
              <a:rPr lang="sk-SK" dirty="0" smtClean="0"/>
              <a:t>)</a:t>
            </a:r>
          </a:p>
          <a:p>
            <a:pPr>
              <a:buNone/>
            </a:pPr>
            <a:endParaRPr lang="sk-SK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42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Riadenie rizík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množstvo metodík</a:t>
            </a:r>
          </a:p>
          <a:p>
            <a:r>
              <a:rPr lang="sk-SK" dirty="0" smtClean="0"/>
              <a:t>základom je zistiť, aké zlé veci sa môžu stať každému jednému dôležitému aktívu </a:t>
            </a:r>
          </a:p>
          <a:p>
            <a:r>
              <a:rPr lang="sk-SK" dirty="0" smtClean="0"/>
              <a:t>ošetrovanie rizika – nájdenie najefektívnejších spôsobov ako znížiť riziká</a:t>
            </a:r>
          </a:p>
          <a:p>
            <a:r>
              <a:rPr lang="sk-SK" dirty="0" smtClean="0"/>
              <a:t>je potrebné, aby boli dôležité opatrenia prijaté na základe AR, aby nenastala situácia, keď budeme investovať do opatrení, ktoré nie sú až tak prioritné a kritické riziká zostanú neošetrené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43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Implementácia opatrení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je vhodné spísať si plán ošetrovania rizík:</a:t>
            </a:r>
          </a:p>
          <a:p>
            <a:pPr lvl="1"/>
            <a:r>
              <a:rPr lang="sk-SK" dirty="0" smtClean="0"/>
              <a:t>čo má byť implementované</a:t>
            </a:r>
          </a:p>
          <a:p>
            <a:pPr lvl="1"/>
            <a:r>
              <a:rPr lang="sk-SK" dirty="0" smtClean="0"/>
              <a:t>termíny, zodpovednosti, rozpočet</a:t>
            </a:r>
          </a:p>
          <a:p>
            <a:pPr lvl="1"/>
            <a:r>
              <a:rPr lang="sk-SK" dirty="0" smtClean="0"/>
              <a:t>komu sa podávajú správy o implementácií</a:t>
            </a:r>
          </a:p>
          <a:p>
            <a:r>
              <a:rPr lang="sk-SK" dirty="0" smtClean="0"/>
              <a:t>zvyšovanie IB spravidla znamená:</a:t>
            </a:r>
          </a:p>
          <a:p>
            <a:pPr lvl="1"/>
            <a:r>
              <a:rPr lang="sk-SK" dirty="0" smtClean="0"/>
              <a:t>definovanie nových pravidiel</a:t>
            </a:r>
          </a:p>
          <a:p>
            <a:pPr lvl="1"/>
            <a:r>
              <a:rPr lang="sk-SK" dirty="0" smtClean="0"/>
              <a:t>zavedenie novej technológie</a:t>
            </a:r>
          </a:p>
          <a:p>
            <a:pPr lvl="1"/>
            <a:r>
              <a:rPr lang="sk-SK" dirty="0" smtClean="0"/>
              <a:t>zmena v organizačnej štruktúre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44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Implementácia opatrení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aby sme boli schopní sledovať vývoj zvyšovania IB, je potrebné:</a:t>
            </a:r>
          </a:p>
          <a:p>
            <a:pPr lvl="1"/>
            <a:r>
              <a:rPr lang="sk-SK" dirty="0" smtClean="0"/>
              <a:t>určiť si merateľné ciele</a:t>
            </a:r>
          </a:p>
          <a:p>
            <a:pPr lvl="1"/>
            <a:r>
              <a:rPr lang="sk-SK" dirty="0" smtClean="0"/>
              <a:t>určiť metodiku pravidelného vyhodnocovania plnenia cieľov</a:t>
            </a:r>
          </a:p>
          <a:p>
            <a:pPr lvl="1"/>
            <a:r>
              <a:rPr lang="sk-SK" dirty="0" smtClean="0"/>
              <a:t>zaviesť zodpovednosť za merania a hlásenie výsledkov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45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27001 ANNEX 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A.5: Information security policies</a:t>
            </a:r>
          </a:p>
          <a:p>
            <a:r>
              <a:rPr lang="en-US" dirty="0" smtClean="0"/>
              <a:t>A.6: How information security is </a:t>
            </a:r>
            <a:r>
              <a:rPr lang="en-US" dirty="0" err="1" smtClean="0"/>
              <a:t>organised</a:t>
            </a:r>
            <a:endParaRPr lang="en-US" dirty="0" smtClean="0"/>
          </a:p>
          <a:p>
            <a:r>
              <a:rPr lang="en-US" dirty="0" smtClean="0"/>
              <a:t>A.7: Human resources security - controls that are applied before, during, or after employment.</a:t>
            </a:r>
          </a:p>
          <a:p>
            <a:r>
              <a:rPr lang="en-US" dirty="0" smtClean="0"/>
              <a:t>A.8: Asset management</a:t>
            </a:r>
          </a:p>
          <a:p>
            <a:r>
              <a:rPr lang="en-US" dirty="0" smtClean="0"/>
              <a:t>A.9: Access controls and managing user access</a:t>
            </a:r>
          </a:p>
          <a:p>
            <a:r>
              <a:rPr lang="en-US" dirty="0" smtClean="0"/>
              <a:t>A.10: Cryptographic technology</a:t>
            </a:r>
          </a:p>
          <a:p>
            <a:r>
              <a:rPr lang="en-US" dirty="0" smtClean="0"/>
              <a:t>A.11: Physical security of the </a:t>
            </a:r>
            <a:r>
              <a:rPr lang="en-US" dirty="0" err="1" smtClean="0"/>
              <a:t>organisation's</a:t>
            </a:r>
            <a:r>
              <a:rPr lang="en-US" dirty="0" smtClean="0"/>
              <a:t> sites and equipment</a:t>
            </a:r>
          </a:p>
          <a:p>
            <a:r>
              <a:rPr lang="en-US" dirty="0" smtClean="0"/>
              <a:t>A.12: Operational security</a:t>
            </a:r>
          </a:p>
          <a:p>
            <a:r>
              <a:rPr lang="en-US" dirty="0" smtClean="0"/>
              <a:t>A.13: Secure communications and data transfer</a:t>
            </a:r>
          </a:p>
          <a:p>
            <a:r>
              <a:rPr lang="en-US" dirty="0" smtClean="0"/>
              <a:t>A.14: Secure acquisition, development, and support of information systems</a:t>
            </a:r>
          </a:p>
          <a:p>
            <a:r>
              <a:rPr lang="en-US" dirty="0" smtClean="0"/>
              <a:t>A.15: Security for suppliers and third parties</a:t>
            </a:r>
          </a:p>
          <a:p>
            <a:r>
              <a:rPr lang="en-US" dirty="0" smtClean="0"/>
              <a:t>A.16: Incident management</a:t>
            </a:r>
          </a:p>
          <a:p>
            <a:r>
              <a:rPr lang="en-US" dirty="0" smtClean="0"/>
              <a:t>A.17: Business continuity/disaster recovery (to the extent that it affects information security)</a:t>
            </a:r>
          </a:p>
          <a:p>
            <a:r>
              <a:rPr lang="en-US" dirty="0" smtClean="0"/>
              <a:t>A.18: Compliance - with internal requirements, such as policies, and with external requirements, such as laws.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46</a:t>
            </a:fld>
            <a:endParaRPr lang="sk-SK"/>
          </a:p>
        </p:txBody>
      </p:sp>
      <p:pic>
        <p:nvPicPr>
          <p:cNvPr id="6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Školenia a zvyšovanie povedomia o IB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bezpečnosť je „príťaž“ pre zamestnancov</a:t>
            </a:r>
          </a:p>
          <a:p>
            <a:r>
              <a:rPr lang="sk-SK" dirty="0" smtClean="0"/>
              <a:t>sú potrebné nové zručnosti</a:t>
            </a:r>
          </a:p>
          <a:p>
            <a:r>
              <a:rPr lang="sk-SK" dirty="0" smtClean="0"/>
              <a:t>pri plánovaní školení je potrebné:</a:t>
            </a:r>
          </a:p>
          <a:p>
            <a:pPr lvl="1"/>
            <a:r>
              <a:rPr lang="sk-SK" dirty="0" smtClean="0"/>
              <a:t>školiť zamestnancov naprieč celou organizáciou, nie len IT zamestnancov</a:t>
            </a:r>
          </a:p>
          <a:p>
            <a:pPr lvl="1"/>
            <a:r>
              <a:rPr lang="sk-SK" dirty="0" smtClean="0"/>
              <a:t>v prípade nových opatrení je potrebné vykonávať školenia o nich paralelne s ich implementáciou</a:t>
            </a:r>
          </a:p>
          <a:p>
            <a:pPr lvl="1"/>
            <a:r>
              <a:rPr lang="sk-SK" dirty="0" smtClean="0"/>
              <a:t>zabezpečiť pravidelnosť školení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47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 tak ďalej..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posudzovanie rizík a na jej základe implementácia opatrení a s nimi súvisiace školenia je potrebné vykonávať kontinuálne</a:t>
            </a:r>
          </a:p>
          <a:p>
            <a:r>
              <a:rPr lang="sk-SK" dirty="0" smtClean="0"/>
              <a:t>zabezpečenie neustáleho zlepšovania (PDCA):</a:t>
            </a:r>
          </a:p>
          <a:p>
            <a:pPr lvl="1"/>
            <a:r>
              <a:rPr lang="sk-SK" dirty="0" smtClean="0"/>
              <a:t>monitoring a meranie</a:t>
            </a:r>
          </a:p>
          <a:p>
            <a:pPr lvl="1"/>
            <a:r>
              <a:rPr lang="sk-SK" dirty="0" smtClean="0"/>
              <a:t>interný a certifikačný audit</a:t>
            </a:r>
          </a:p>
          <a:p>
            <a:pPr lvl="1"/>
            <a:r>
              <a:rPr lang="sk-SK" dirty="0" smtClean="0"/>
              <a:t>preskúmanie manažmentom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48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49</a:t>
            </a:fld>
            <a:endParaRPr lang="sk-SK"/>
          </a:p>
        </p:txBody>
      </p:sp>
      <p:pic>
        <p:nvPicPr>
          <p:cNvPr id="1026" name="Picture 2" descr="http://www.iso27001security.com/assets/images/ISO27k_process_diag_overview_7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0"/>
            <a:ext cx="8820472" cy="6886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Kedy je vhodné kontaktovať CSIRT.SK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stane sa incident a nemáte kapacity na jeho riešenie</a:t>
            </a:r>
          </a:p>
          <a:p>
            <a:r>
              <a:rPr lang="sk-SK" dirty="0" smtClean="0"/>
              <a:t>potrebujete vyškoliť zamestnanca/</a:t>
            </a:r>
            <a:r>
              <a:rPr lang="sk-SK" dirty="0" err="1" smtClean="0"/>
              <a:t>ov</a:t>
            </a:r>
            <a:r>
              <a:rPr lang="sk-SK" dirty="0" smtClean="0"/>
              <a:t> v oblasti IB</a:t>
            </a:r>
          </a:p>
          <a:p>
            <a:r>
              <a:rPr lang="sk-SK" dirty="0" smtClean="0"/>
              <a:t>potrebujete vykonať bezpečnostný audit</a:t>
            </a:r>
          </a:p>
          <a:p>
            <a:r>
              <a:rPr lang="sk-SK" dirty="0" smtClean="0"/>
              <a:t>máte záujem o penetračný test/</a:t>
            </a:r>
            <a:r>
              <a:rPr lang="sk-SK" dirty="0" err="1" smtClean="0"/>
              <a:t>vulnerability</a:t>
            </a:r>
            <a:r>
              <a:rPr lang="sk-SK" dirty="0" smtClean="0"/>
              <a:t> </a:t>
            </a:r>
            <a:r>
              <a:rPr lang="sk-SK" dirty="0" err="1" smtClean="0"/>
              <a:t>scan</a:t>
            </a:r>
            <a:endParaRPr lang="sk-SK" dirty="0" smtClean="0"/>
          </a:p>
          <a:p>
            <a:r>
              <a:rPr lang="sk-SK" dirty="0" smtClean="0"/>
              <a:t>máte záujem o konzultácie v oblasti IB</a:t>
            </a:r>
          </a:p>
          <a:p>
            <a:r>
              <a:rPr lang="sk-SK" dirty="0" smtClean="0"/>
              <a:t>potrebujete pomoc s bezpečnostnou dokumentáciou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5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Riadenie rizík IB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b="1" dirty="0" smtClean="0"/>
              <a:t>riziko  [risk]  </a:t>
            </a:r>
            <a:r>
              <a:rPr lang="sk-SK" dirty="0" smtClean="0"/>
              <a:t>veličina závisiaca od závažnosti hrozby  a pravdepodobnosti, že sa hrozba naplní. </a:t>
            </a:r>
          </a:p>
          <a:p>
            <a:r>
              <a:rPr lang="sk-SK" b="1" dirty="0" smtClean="0"/>
              <a:t>akceptovateľné  riziko[</a:t>
            </a:r>
            <a:r>
              <a:rPr lang="sk-SK" b="1" dirty="0" err="1" smtClean="0"/>
              <a:t>acceptable</a:t>
            </a:r>
            <a:r>
              <a:rPr lang="sk-SK" b="1" dirty="0" smtClean="0"/>
              <a:t> risk]  </a:t>
            </a:r>
            <a:r>
              <a:rPr lang="sk-SK" dirty="0" smtClean="0"/>
              <a:t>úroveň zvyškového rizika, ktorú je organizácia schopná/ochotná tolerovať </a:t>
            </a:r>
          </a:p>
          <a:p>
            <a:r>
              <a:rPr lang="sk-SK" b="1" dirty="0" smtClean="0"/>
              <a:t>riziko, zvyškové [</a:t>
            </a:r>
            <a:r>
              <a:rPr lang="sk-SK" b="1" dirty="0" err="1" smtClean="0"/>
              <a:t>residual</a:t>
            </a:r>
            <a:r>
              <a:rPr lang="sk-SK" b="1" dirty="0" smtClean="0"/>
              <a:t> risk]</a:t>
            </a:r>
            <a:r>
              <a:rPr lang="sk-SK" dirty="0" smtClean="0"/>
              <a:t> riziko, ktoré ostalo po prijatí opatrení.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50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70000" lnSpcReduction="20000"/>
          </a:bodyPr>
          <a:lstStyle/>
          <a:p>
            <a:r>
              <a:rPr lang="sk-SK" b="1" dirty="0" smtClean="0"/>
              <a:t>správa rizík [risk </a:t>
            </a:r>
            <a:r>
              <a:rPr lang="sk-SK" b="1" dirty="0" err="1" smtClean="0"/>
              <a:t>management</a:t>
            </a:r>
            <a:r>
              <a:rPr lang="sk-SK" b="1" dirty="0" smtClean="0"/>
              <a:t>] </a:t>
            </a:r>
            <a:r>
              <a:rPr lang="sk-SK" dirty="0" smtClean="0"/>
              <a:t>identifikácia rizík, odhad rizík, vyhodnotenie rizík, prijatie opatrení a monitorovanie zostatkových rizík, prehodnocovanie rizík</a:t>
            </a:r>
          </a:p>
          <a:p>
            <a:r>
              <a:rPr lang="sk-SK" b="1" dirty="0" smtClean="0"/>
              <a:t>plán ošetrovania rizík [risk </a:t>
            </a:r>
            <a:r>
              <a:rPr lang="sk-SK" b="1" dirty="0" err="1" smtClean="0"/>
              <a:t>treatment</a:t>
            </a:r>
            <a:r>
              <a:rPr lang="sk-SK" b="1" dirty="0" smtClean="0"/>
              <a:t> </a:t>
            </a:r>
            <a:r>
              <a:rPr lang="sk-SK" b="1" dirty="0" err="1" smtClean="0"/>
              <a:t>plan</a:t>
            </a:r>
            <a:r>
              <a:rPr lang="sk-SK" b="1" dirty="0" smtClean="0"/>
              <a:t>] </a:t>
            </a:r>
            <a:r>
              <a:rPr lang="sk-SK" dirty="0" smtClean="0"/>
              <a:t>definuje ako budú jednotlivé riziká spravované</a:t>
            </a:r>
          </a:p>
          <a:p>
            <a:r>
              <a:rPr lang="sk-SK" b="1" dirty="0" smtClean="0"/>
              <a:t>zraniteľnosť [</a:t>
            </a:r>
            <a:r>
              <a:rPr lang="sk-SK" b="1" dirty="0" err="1" smtClean="0"/>
              <a:t>vulnerability</a:t>
            </a:r>
            <a:r>
              <a:rPr lang="sk-SK" b="1" dirty="0" smtClean="0"/>
              <a:t>] </a:t>
            </a:r>
            <a:r>
              <a:rPr lang="sk-SK" dirty="0" smtClean="0"/>
              <a:t>vlastnosť, spôsob použitia alebo okolnosť umožňujúce naplnenie nejakej špecifickej hrozby. </a:t>
            </a:r>
          </a:p>
          <a:p>
            <a:r>
              <a:rPr lang="sk-SK" b="1" dirty="0" smtClean="0"/>
              <a:t>hrozba [</a:t>
            </a:r>
            <a:r>
              <a:rPr lang="sk-SK" b="1" dirty="0" err="1" smtClean="0"/>
              <a:t>threat</a:t>
            </a:r>
            <a:r>
              <a:rPr lang="sk-SK" b="1" dirty="0" smtClean="0"/>
              <a:t>]  </a:t>
            </a:r>
            <a:r>
              <a:rPr lang="sk-SK" dirty="0" smtClean="0"/>
              <a:t>čokoľvek, čo je potenciálne schopné priamo alebo nepriamo spôsobiť škodu na systéme, alebo informáciách ktoré sa v ňom spracovávajú</a:t>
            </a:r>
          </a:p>
          <a:p>
            <a:r>
              <a:rPr lang="sk-SK" b="1" dirty="0" smtClean="0"/>
              <a:t>analýza rizík [risk </a:t>
            </a:r>
            <a:r>
              <a:rPr lang="sk-SK" b="1" dirty="0" err="1" smtClean="0"/>
              <a:t>analysis</a:t>
            </a:r>
            <a:r>
              <a:rPr lang="sk-SK" b="1" dirty="0" smtClean="0"/>
              <a:t>] </a:t>
            </a:r>
            <a:r>
              <a:rPr lang="sk-SK" dirty="0" smtClean="0"/>
              <a:t>využívanie informácií na identifikáciu zdrojov a odhad rizík</a:t>
            </a:r>
          </a:p>
          <a:p>
            <a:r>
              <a:rPr lang="sk-SK" b="1" dirty="0" smtClean="0"/>
              <a:t>posúdenie rizík  [risk </a:t>
            </a:r>
            <a:r>
              <a:rPr lang="sk-SK" b="1" dirty="0" err="1" smtClean="0"/>
              <a:t>assesment</a:t>
            </a:r>
            <a:r>
              <a:rPr lang="sk-SK" b="1" dirty="0" smtClean="0"/>
              <a:t>]</a:t>
            </a:r>
            <a:r>
              <a:rPr lang="sk-SK" dirty="0" smtClean="0"/>
              <a:t>  analytická činnosť zameraná na systém alebo organizáciu, ktorej výsledkom je </a:t>
            </a:r>
          </a:p>
          <a:p>
            <a:pPr lvl="1"/>
            <a:r>
              <a:rPr lang="sk-SK" dirty="0" smtClean="0"/>
              <a:t>identifikácia aktív  systému (organizácie), </a:t>
            </a:r>
          </a:p>
          <a:p>
            <a:pPr lvl="1"/>
            <a:r>
              <a:rPr lang="sk-SK" dirty="0" smtClean="0"/>
              <a:t>relevantných hrozieb  voči aktívam systému, </a:t>
            </a:r>
          </a:p>
          <a:p>
            <a:pPr lvl="1"/>
            <a:r>
              <a:rPr lang="sk-SK" dirty="0" smtClean="0"/>
              <a:t>bezpečnostných požiadaviek  na systém (organizáciu), </a:t>
            </a:r>
          </a:p>
          <a:p>
            <a:pPr lvl="1"/>
            <a:r>
              <a:rPr lang="sk-SK" dirty="0" smtClean="0"/>
              <a:t>zraniteľností aktív,</a:t>
            </a:r>
          </a:p>
          <a:p>
            <a:pPr lvl="1"/>
            <a:r>
              <a:rPr lang="sk-SK" dirty="0" smtClean="0"/>
              <a:t>výpočet všetkých rizík vyplývajúcich z relevantných hrozieb voči aktívam systému (organizácie)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51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52</a:t>
            </a:fld>
            <a:endParaRPr lang="sk-SK"/>
          </a:p>
        </p:txBody>
      </p:sp>
      <p:pic>
        <p:nvPicPr>
          <p:cNvPr id="5" name="Picture 2" descr="http://www.srma.com.au/web_images/ISO_31000_Flow_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87314"/>
            <a:ext cx="9520968" cy="657068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707904" y="263691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P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23928" y="314096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D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07904" y="386104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C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75856" y="314096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A</a:t>
            </a:r>
            <a:endParaRPr lang="sk-SK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PLAN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identifikácia aktív</a:t>
            </a:r>
          </a:p>
          <a:p>
            <a:r>
              <a:rPr lang="sk-SK" dirty="0" smtClean="0"/>
              <a:t>identifikácia právnych a zmluvných požiadaviek, ktoré sú významné pre  identifikáciu aktív</a:t>
            </a:r>
          </a:p>
          <a:p>
            <a:r>
              <a:rPr lang="sk-SK" dirty="0" smtClean="0"/>
              <a:t>ocenenie aktív (treba vziať do úvahy požiadavky a dopady pri strate CIA)</a:t>
            </a:r>
          </a:p>
          <a:p>
            <a:r>
              <a:rPr lang="sk-SK" dirty="0" smtClean="0"/>
              <a:t>identifikácia významných hrozieb a zraniteľností pre vybrané aktíva</a:t>
            </a:r>
          </a:p>
          <a:p>
            <a:r>
              <a:rPr lang="sk-SK" dirty="0" smtClean="0"/>
              <a:t>posúdenie pravdepodobnosti, že hrozby a zraniteľností nastanú</a:t>
            </a:r>
          </a:p>
          <a:p>
            <a:r>
              <a:rPr lang="sk-SK" dirty="0" smtClean="0"/>
              <a:t>výpočet rizika</a:t>
            </a:r>
          </a:p>
          <a:p>
            <a:r>
              <a:rPr lang="sk-SK" dirty="0" smtClean="0"/>
              <a:t>ohodnotenie rizík voči preddefinovanej stupnici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53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identifikácia vhodnej činnosti pre ošetrenie rizika</a:t>
            </a:r>
          </a:p>
          <a:p>
            <a:r>
              <a:rPr lang="sk-SK" dirty="0" smtClean="0"/>
              <a:t>výber vhodnej metódy riadenia rizík</a:t>
            </a:r>
          </a:p>
          <a:p>
            <a:r>
              <a:rPr lang="sk-SK" dirty="0" smtClean="0"/>
              <a:t>prijatie rozhodnutia zo strany vedenia</a:t>
            </a:r>
          </a:p>
          <a:p>
            <a:r>
              <a:rPr lang="sk-SK" dirty="0" smtClean="0"/>
              <a:t>rozhodnutie musí byť založené na podnikateľskej potrebe, ktorá oprávňuje toto rozhodnutie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54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CHECK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monitorovanie a meranie rizík a cieľov opatrení, aby bolo zaistené, že </a:t>
            </a:r>
            <a:r>
              <a:rPr lang="sk-SK" dirty="0" err="1" smtClean="0"/>
              <a:t>implem</a:t>
            </a:r>
            <a:r>
              <a:rPr lang="sk-SK" dirty="0" smtClean="0"/>
              <a:t>. nástroje riadenia fungujú ako majú</a:t>
            </a:r>
          </a:p>
          <a:p>
            <a:r>
              <a:rPr lang="sk-SK" dirty="0" smtClean="0"/>
              <a:t>preskúmavanie rizík a opätovné posúdenie rizík voči zmenám od poslednej AR</a:t>
            </a:r>
          </a:p>
          <a:p>
            <a:r>
              <a:rPr lang="sk-SK" dirty="0" smtClean="0"/>
              <a:t>vykazovanie a komunikácia rizík, dôležitá pre zaistenie, že </a:t>
            </a:r>
            <a:r>
              <a:rPr lang="sk-SK" dirty="0" err="1" smtClean="0"/>
              <a:t>podikat</a:t>
            </a:r>
            <a:r>
              <a:rPr lang="sk-SK" dirty="0" smtClean="0"/>
              <a:t>. rozhodnutia sa prijímajú v kontexte </a:t>
            </a:r>
            <a:r>
              <a:rPr lang="sk-SK" dirty="0" err="1" smtClean="0"/>
              <a:t>celofiremného</a:t>
            </a:r>
            <a:r>
              <a:rPr lang="sk-SK" dirty="0" smtClean="0"/>
              <a:t> chápania rizík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55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ACT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neustále zlepšovanie ako základná súčasť trvalých činností pri riadení rizík pre zvýšenie efektivity implementovaných nástrojov riadenia smerom k dosiahnutiu cieľov, ktoré boli stanovené</a:t>
            </a:r>
          </a:p>
          <a:p>
            <a:r>
              <a:rPr lang="sk-SK" dirty="0" smtClean="0"/>
              <a:t>úspešná implementácia procesu </a:t>
            </a:r>
            <a:r>
              <a:rPr lang="sk-SK" dirty="0" err="1" smtClean="0"/>
              <a:t>managementu</a:t>
            </a:r>
            <a:r>
              <a:rPr lang="sk-SK" dirty="0" smtClean="0"/>
              <a:t> rizík vyžaduje, aby roly a zodpovednosti boli jasne definované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56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Zvládanie rizík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všeobecný postup pri zvládaní rizík:</a:t>
            </a:r>
          </a:p>
          <a:p>
            <a:pPr>
              <a:buNone/>
            </a:pPr>
            <a:r>
              <a:rPr lang="sk-SK" dirty="0" smtClean="0"/>
              <a:t>	na základe zoznamu rizík s najvyššou prioritou majú byť k týmto rizikám vybraté opatrenia vedúce k:</a:t>
            </a:r>
          </a:p>
          <a:p>
            <a:pPr>
              <a:buNone/>
            </a:pPr>
            <a:r>
              <a:rPr lang="sk-SK" dirty="0" smtClean="0"/>
              <a:t>	-redukcii</a:t>
            </a:r>
          </a:p>
          <a:p>
            <a:pPr>
              <a:buNone/>
            </a:pPr>
            <a:r>
              <a:rPr lang="sk-SK" dirty="0" smtClean="0"/>
              <a:t>	-prijatiu</a:t>
            </a:r>
          </a:p>
          <a:p>
            <a:pPr>
              <a:buNone/>
            </a:pPr>
            <a:r>
              <a:rPr lang="sk-SK" dirty="0" smtClean="0"/>
              <a:t>	-vyhnutiu sa</a:t>
            </a:r>
          </a:p>
          <a:p>
            <a:pPr>
              <a:buNone/>
            </a:pPr>
            <a:r>
              <a:rPr lang="sk-SK" dirty="0" smtClean="0"/>
              <a:t>	-prenosu rizika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57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Zvládanie rizík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58</a:t>
            </a:fld>
            <a:endParaRPr lang="sk-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Zvládanie rizík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323528" y="1556792"/>
            <a:ext cx="309634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Výsledky hodnotenia rizík</a:t>
            </a:r>
            <a:endParaRPr lang="sk-SK" dirty="0"/>
          </a:p>
        </p:txBody>
      </p:sp>
      <p:sp>
        <p:nvSpPr>
          <p:cNvPr id="7" name="Kosočtverec 6"/>
          <p:cNvSpPr/>
          <p:nvPr/>
        </p:nvSpPr>
        <p:spPr>
          <a:xfrm>
            <a:off x="5436096" y="1412776"/>
            <a:ext cx="2736304" cy="115212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Hodnotenie postačujúce</a:t>
            </a:r>
            <a:endParaRPr lang="sk-SK" dirty="0"/>
          </a:p>
        </p:txBody>
      </p:sp>
      <p:sp>
        <p:nvSpPr>
          <p:cNvPr id="8" name="Obdélník 7"/>
          <p:cNvSpPr/>
          <p:nvPr/>
        </p:nvSpPr>
        <p:spPr>
          <a:xfrm>
            <a:off x="5292080" y="2996952"/>
            <a:ext cx="30963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Možnosti zvládania rizík</a:t>
            </a:r>
            <a:endParaRPr lang="sk-SK" dirty="0"/>
          </a:p>
        </p:txBody>
      </p:sp>
      <p:sp>
        <p:nvSpPr>
          <p:cNvPr id="9" name="Obdélník 8"/>
          <p:cNvSpPr/>
          <p:nvPr/>
        </p:nvSpPr>
        <p:spPr>
          <a:xfrm>
            <a:off x="179512" y="4005064"/>
            <a:ext cx="20527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Redukcia rizík</a:t>
            </a:r>
            <a:endParaRPr lang="sk-SK" dirty="0"/>
          </a:p>
        </p:txBody>
      </p:sp>
      <p:sp>
        <p:nvSpPr>
          <p:cNvPr id="10" name="Obdélník 9"/>
          <p:cNvSpPr/>
          <p:nvPr/>
        </p:nvSpPr>
        <p:spPr>
          <a:xfrm>
            <a:off x="2483768" y="4005064"/>
            <a:ext cx="20527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Prijatie rizík</a:t>
            </a:r>
            <a:endParaRPr lang="sk-SK" dirty="0"/>
          </a:p>
        </p:txBody>
      </p:sp>
      <p:sp>
        <p:nvSpPr>
          <p:cNvPr id="11" name="Obdélník 10"/>
          <p:cNvSpPr/>
          <p:nvPr/>
        </p:nvSpPr>
        <p:spPr>
          <a:xfrm>
            <a:off x="4716016" y="4005064"/>
            <a:ext cx="20162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Vyhnutie sa riziku</a:t>
            </a:r>
            <a:endParaRPr lang="sk-SK" dirty="0"/>
          </a:p>
        </p:txBody>
      </p:sp>
      <p:sp>
        <p:nvSpPr>
          <p:cNvPr id="12" name="Obdélník 11"/>
          <p:cNvSpPr/>
          <p:nvPr/>
        </p:nvSpPr>
        <p:spPr>
          <a:xfrm>
            <a:off x="6912768" y="4005064"/>
            <a:ext cx="20517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Redukcia rizík</a:t>
            </a:r>
            <a:endParaRPr lang="sk-SK" dirty="0"/>
          </a:p>
        </p:txBody>
      </p:sp>
      <p:sp>
        <p:nvSpPr>
          <p:cNvPr id="13" name="Elipsa 12"/>
          <p:cNvSpPr/>
          <p:nvPr/>
        </p:nvSpPr>
        <p:spPr>
          <a:xfrm>
            <a:off x="251520" y="5445224"/>
            <a:ext cx="309634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Zbytkové</a:t>
            </a:r>
            <a:r>
              <a:rPr lang="sk-SK" dirty="0" smtClean="0"/>
              <a:t> rizika</a:t>
            </a:r>
            <a:endParaRPr lang="sk-SK" dirty="0"/>
          </a:p>
        </p:txBody>
      </p:sp>
      <p:sp>
        <p:nvSpPr>
          <p:cNvPr id="14" name="Kosočtverec 13"/>
          <p:cNvSpPr/>
          <p:nvPr/>
        </p:nvSpPr>
        <p:spPr>
          <a:xfrm>
            <a:off x="5508104" y="5301208"/>
            <a:ext cx="2736304" cy="115212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Zvládanie postačujúce</a:t>
            </a:r>
            <a:endParaRPr lang="sk-SK" dirty="0"/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3419872" y="5877272"/>
            <a:ext cx="2016224" cy="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6804248" y="2636912"/>
            <a:ext cx="0" cy="28803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flipH="1">
            <a:off x="1259632" y="3789040"/>
            <a:ext cx="6912768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6804248" y="3573016"/>
            <a:ext cx="0" cy="21602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8172400" y="3789040"/>
            <a:ext cx="0" cy="21602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5724128" y="3789040"/>
            <a:ext cx="0" cy="21602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3563888" y="3789040"/>
            <a:ext cx="0" cy="21602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1259632" y="3789040"/>
            <a:ext cx="0" cy="21602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flipH="1">
            <a:off x="1259632" y="5013176"/>
            <a:ext cx="6912768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 flipV="1">
            <a:off x="1259632" y="4797152"/>
            <a:ext cx="0" cy="216024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flipV="1">
            <a:off x="3563888" y="4797152"/>
            <a:ext cx="0" cy="216024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 flipV="1">
            <a:off x="5724128" y="4797152"/>
            <a:ext cx="0" cy="216024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flipV="1">
            <a:off x="8172400" y="4797152"/>
            <a:ext cx="0" cy="216024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>
            <a:off x="6876256" y="5013176"/>
            <a:ext cx="0" cy="28803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>
            <a:off x="3491880" y="1988840"/>
            <a:ext cx="1872208" cy="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Redukcia rizík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úroveň rizík by mala byť znížená výberom opatrení tak, aby bolo možné prehodnotiť </a:t>
            </a:r>
            <a:r>
              <a:rPr lang="sk-SK" dirty="0" err="1" smtClean="0"/>
              <a:t>zbytkové</a:t>
            </a:r>
            <a:r>
              <a:rPr lang="sk-SK" dirty="0" smtClean="0"/>
              <a:t> riziko</a:t>
            </a:r>
          </a:p>
          <a:p>
            <a:r>
              <a:rPr lang="sk-SK" dirty="0" smtClean="0"/>
              <a:t>zníženie pravdepodobnosti, že bude zneužitá zraniteľnosť</a:t>
            </a:r>
          </a:p>
          <a:p>
            <a:r>
              <a:rPr lang="sk-SK" dirty="0" smtClean="0"/>
              <a:t>obmedzenie možného dopadu v prípade, že sa riziko vyskytne</a:t>
            </a:r>
          </a:p>
          <a:p>
            <a:r>
              <a:rPr lang="sk-SK" dirty="0" smtClean="0"/>
              <a:t>odhalenie nežiaducich udalostí, reakcia na ne a zotavenie sa z nich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59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Skúsenosti/časté problémy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sk-SK" dirty="0" smtClean="0"/>
              <a:t>Sústredenie sa najmä na funkčnosť systému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Bezpečnostná politika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Povedomie zamestnancov VS o informačnej bezpečnosti a ich pravidelné vzdelávanie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Terminologická nejednoznačnosť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Inventár aktív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Riadenie rizík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6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Prijatie rizík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rozhodnutie nerealizovať žiadne akcie s ohľadom na akceptáciu rizika</a:t>
            </a:r>
          </a:p>
          <a:p>
            <a:r>
              <a:rPr lang="sk-SK" dirty="0" smtClean="0"/>
              <a:t>pri prijatí rizika musí byť zohľadnený najhorší následok a musí byť konzultovaný s kľúčovými </a:t>
            </a:r>
            <a:r>
              <a:rPr lang="sk-SK" dirty="0" err="1" smtClean="0"/>
              <a:t>zaint</a:t>
            </a:r>
            <a:r>
              <a:rPr lang="sk-SK" dirty="0" smtClean="0"/>
              <a:t>. stranami (vlastníci, akcionári, štátne orgány, dodávatelia/zákazníci)</a:t>
            </a:r>
          </a:p>
          <a:p>
            <a:pPr>
              <a:buNone/>
            </a:pPr>
            <a:r>
              <a:rPr lang="sk-SK" dirty="0" smtClean="0"/>
              <a:t>	(napr. riziko je považované za vysoko nepravdepodobné, ale keby nastalo, tak by organizácia mohla zaniknúť)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60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Vyhnutie sa riziku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úplné vyhnutie sa činnosti, alebo podmienke, ktorá dáva impulz k vzniku rizika</a:t>
            </a:r>
          </a:p>
          <a:p>
            <a:r>
              <a:rPr lang="sk-SK" dirty="0" smtClean="0"/>
              <a:t>nevykonávanie určitých aktivít (nepoužívať elektronické obchodovanie, nepoužívať Internet pre určité činnosti)</a:t>
            </a:r>
          </a:p>
          <a:p>
            <a:r>
              <a:rPr lang="sk-SK" dirty="0" smtClean="0"/>
              <a:t>premiestnenie aktív mimo oblasť rizika (neukladať citlivé súbory na Intranet)</a:t>
            </a:r>
          </a:p>
          <a:p>
            <a:r>
              <a:rPr lang="sk-SK" dirty="0" smtClean="0"/>
              <a:t>rozhodnutie, že sa nebudú spracovávať určité citlivé informácie (o tretích stranách, pokiaľ nemôže byť zaručená ich dostatočná ochrana)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61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Prenos rizík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prenos rizika na inú stranu, ktorá môže dané riziko zvládnuť účinnejšie</a:t>
            </a:r>
          </a:p>
          <a:p>
            <a:r>
              <a:rPr lang="sk-SK" dirty="0" smtClean="0"/>
              <a:t>využitie poistenia</a:t>
            </a:r>
          </a:p>
          <a:p>
            <a:r>
              <a:rPr lang="sk-SK" dirty="0" smtClean="0"/>
              <a:t>využitie tretích strán alebo partnerov pre </a:t>
            </a:r>
            <a:r>
              <a:rPr lang="sk-SK" dirty="0" err="1" smtClean="0"/>
              <a:t>outsourcing</a:t>
            </a:r>
            <a:endParaRPr lang="sk-SK" dirty="0" smtClean="0"/>
          </a:p>
          <a:p>
            <a:r>
              <a:rPr lang="sk-SK" dirty="0" smtClean="0"/>
              <a:t>upravenie SLA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62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Komunikácia rizík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komunikovať informácie o rizikách medzi zodpovednými pracovníkmi (rozhodujú o tom, ako s rizikami nakladať) a ostatnými zainteresovanými stranami</a:t>
            </a:r>
          </a:p>
          <a:p>
            <a:r>
              <a:rPr lang="sk-SK" dirty="0" smtClean="0"/>
              <a:t>Obsah informácií o rizikách:</a:t>
            </a:r>
          </a:p>
          <a:p>
            <a:pPr lvl="1"/>
            <a:r>
              <a:rPr lang="sk-SK" dirty="0" smtClean="0"/>
              <a:t>existencia rizika</a:t>
            </a:r>
          </a:p>
          <a:p>
            <a:pPr lvl="1"/>
            <a:r>
              <a:rPr lang="sk-SK" dirty="0" smtClean="0"/>
              <a:t>charakter</a:t>
            </a:r>
          </a:p>
          <a:p>
            <a:pPr lvl="1"/>
            <a:r>
              <a:rPr lang="sk-SK" dirty="0" smtClean="0"/>
              <a:t>forma</a:t>
            </a:r>
          </a:p>
          <a:p>
            <a:pPr lvl="1"/>
            <a:r>
              <a:rPr lang="sk-SK" dirty="0" smtClean="0"/>
              <a:t>pravdepodobnosť</a:t>
            </a:r>
          </a:p>
          <a:p>
            <a:pPr lvl="1"/>
            <a:r>
              <a:rPr lang="sk-SK" dirty="0" smtClean="0"/>
              <a:t>závažnosť</a:t>
            </a:r>
          </a:p>
          <a:p>
            <a:pPr lvl="1"/>
            <a:r>
              <a:rPr lang="sk-SK" dirty="0" smtClean="0"/>
              <a:t>zvládanie a prijateľnosť rizík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63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Monitorovanie a preskúmavanie rizík IB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err="1" smtClean="0"/>
              <a:t>MaP</a:t>
            </a:r>
            <a:r>
              <a:rPr lang="sk-SK" dirty="0" smtClean="0"/>
              <a:t> rizikových faktorov</a:t>
            </a:r>
          </a:p>
          <a:p>
            <a:pPr lvl="1"/>
            <a:r>
              <a:rPr lang="sk-SK" dirty="0" smtClean="0"/>
              <a:t>rizika a ich faktory je potrebné monitorovať a preskúmavať (aktíva, dopady, hrozby, zraniteľnosti, pravdepodobnosť výskytu), aby bolo možné zachytiť akékoľvek významné zmeny, ktoré majú vplyv na </a:t>
            </a:r>
            <a:r>
              <a:rPr lang="sk-SK" dirty="0" err="1" smtClean="0"/>
              <a:t>management</a:t>
            </a:r>
            <a:r>
              <a:rPr lang="sk-SK" dirty="0" smtClean="0"/>
              <a:t> rizík</a:t>
            </a:r>
          </a:p>
          <a:p>
            <a:r>
              <a:rPr lang="sk-SK" dirty="0" err="1" smtClean="0"/>
              <a:t>MaP</a:t>
            </a:r>
            <a:r>
              <a:rPr lang="sk-SK" dirty="0" smtClean="0"/>
              <a:t> a zlepšovanie </a:t>
            </a:r>
            <a:r>
              <a:rPr lang="sk-SK" dirty="0" err="1" smtClean="0"/>
              <a:t>managementu</a:t>
            </a:r>
            <a:r>
              <a:rPr lang="sk-SK" dirty="0" smtClean="0"/>
              <a:t> rizík</a:t>
            </a:r>
          </a:p>
          <a:p>
            <a:pPr lvl="1"/>
            <a:r>
              <a:rPr lang="sk-SK" dirty="0" smtClean="0"/>
              <a:t>pravidelne revidovať výsledky prvého preskúmania rizík a preskúmanie vedením</a:t>
            </a:r>
          </a:p>
          <a:p>
            <a:pPr lvl="1"/>
            <a:r>
              <a:rPr lang="sk-SK" dirty="0" smtClean="0"/>
              <a:t>nové firemné funkcie, nové aktíva môžu vyžadovať zmeny v posúdení rizika a v procesoch riadenia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64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Identifikácia a klasifikácia aktív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udržiavať zoznam informačných aktív, nevyhnutných pre dodávanie služieb</a:t>
            </a:r>
          </a:p>
          <a:p>
            <a:r>
              <a:rPr lang="sk-SK" dirty="0" smtClean="0"/>
              <a:t>klasifikovať každé aktívum podľa jeho významnosti pre službu a úroveň ochrany, ktorú vyžaduje a určiť vlastníka zodpovedného za zaistenie ochrany</a:t>
            </a:r>
          </a:p>
          <a:p>
            <a:r>
              <a:rPr lang="sk-SK" dirty="0" smtClean="0"/>
              <a:t>stanoviť zodpovednosť za ochranu aktíva, ktorá musí zostať u vlastníka aktíva (zodpovednosť za riadenie bezpečnosti môže byť delegovaná)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65</a:t>
            </a:fld>
            <a:endParaRPr lang="sk-SK"/>
          </a:p>
        </p:txBody>
      </p:sp>
      <p:pic>
        <p:nvPicPr>
          <p:cNvPr id="6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Hodnotenie bezpečnostných rizík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dirty="0" smtClean="0"/>
              <a:t>musí:</a:t>
            </a:r>
          </a:p>
          <a:p>
            <a:r>
              <a:rPr lang="sk-SK" dirty="0" smtClean="0"/>
              <a:t>byť vykonávané v pravidelných intervaloch</a:t>
            </a:r>
          </a:p>
          <a:p>
            <a:r>
              <a:rPr lang="sk-SK" dirty="0" smtClean="0"/>
              <a:t>byť zaznamenané</a:t>
            </a:r>
          </a:p>
          <a:p>
            <a:r>
              <a:rPr lang="sk-SK" dirty="0" smtClean="0"/>
              <a:t>byť udržiavané počas zmien (</a:t>
            </a:r>
            <a:r>
              <a:rPr lang="sk-SK" dirty="0" err="1" smtClean="0"/>
              <a:t>podnikat</a:t>
            </a:r>
            <a:r>
              <a:rPr lang="sk-SK" dirty="0" smtClean="0"/>
              <a:t>. potrieb, služieb, procesov)</a:t>
            </a:r>
          </a:p>
          <a:p>
            <a:r>
              <a:rPr lang="sk-SK" dirty="0" smtClean="0"/>
              <a:t>pomáhať pochopiť, čo by mohlo mať vplyv na riadenie služieb</a:t>
            </a:r>
          </a:p>
          <a:p>
            <a:r>
              <a:rPr lang="sk-SK" dirty="0" smtClean="0"/>
              <a:t>poskytovať informácie pre rozhodovanie ohľadom voľby postupov, ktoré sa použijú</a:t>
            </a:r>
          </a:p>
          <a:p>
            <a:r>
              <a:rPr lang="sk-SK" dirty="0" smtClean="0"/>
              <a:t>zohľadniť: pôvod, pravdepodobnosť, potenciálny vplyv na podnikanie, skúsenosti z minulosti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66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Analýza rizík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 smtClean="0"/>
              <a:t>Typy:</a:t>
            </a:r>
          </a:p>
          <a:p>
            <a:r>
              <a:rPr lang="sk-SK" dirty="0" smtClean="0"/>
              <a:t>orientačná (pri budovaní </a:t>
            </a:r>
            <a:r>
              <a:rPr lang="sk-SK" dirty="0" err="1" smtClean="0"/>
              <a:t>high</a:t>
            </a:r>
            <a:r>
              <a:rPr lang="sk-SK" dirty="0" smtClean="0"/>
              <a:t> </a:t>
            </a:r>
            <a:r>
              <a:rPr lang="sk-SK" dirty="0" err="1" smtClean="0"/>
              <a:t>level</a:t>
            </a:r>
            <a:r>
              <a:rPr lang="sk-SK" dirty="0" smtClean="0"/>
              <a:t> </a:t>
            </a:r>
            <a:r>
              <a:rPr lang="sk-SK" dirty="0" err="1" smtClean="0"/>
              <a:t>policies</a:t>
            </a:r>
            <a:r>
              <a:rPr lang="sk-SK" dirty="0" smtClean="0"/>
              <a:t>)</a:t>
            </a:r>
          </a:p>
          <a:p>
            <a:r>
              <a:rPr lang="sk-SK" dirty="0" smtClean="0"/>
              <a:t>elementárna (všeobecná, nízke náklady)</a:t>
            </a:r>
          </a:p>
          <a:p>
            <a:r>
              <a:rPr lang="sk-SK" dirty="0" smtClean="0"/>
              <a:t>neformálna (odborníci, nízke náklady, rýchla)</a:t>
            </a:r>
          </a:p>
          <a:p>
            <a:r>
              <a:rPr lang="sk-SK" dirty="0" smtClean="0"/>
              <a:t>detailná (náročná na čas, financie, odbornosť)</a:t>
            </a:r>
          </a:p>
          <a:p>
            <a:r>
              <a:rPr lang="sk-SK" dirty="0" smtClean="0"/>
              <a:t>kombinovaná (kritické systémy, ostatné systémy)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67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Metodiky AR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Check</a:t>
            </a:r>
            <a:r>
              <a:rPr lang="sk-SK" dirty="0" smtClean="0"/>
              <a:t> List</a:t>
            </a:r>
          </a:p>
          <a:p>
            <a:r>
              <a:rPr lang="sk-SK" dirty="0" err="1" smtClean="0"/>
              <a:t>What-if</a:t>
            </a:r>
            <a:r>
              <a:rPr lang="sk-SK" dirty="0" smtClean="0"/>
              <a:t> </a:t>
            </a:r>
            <a:r>
              <a:rPr lang="sk-SK" dirty="0" err="1" smtClean="0"/>
              <a:t>analysis</a:t>
            </a:r>
            <a:r>
              <a:rPr lang="sk-SK" dirty="0" smtClean="0"/>
              <a:t> (</a:t>
            </a:r>
            <a:r>
              <a:rPr lang="sk-SK" dirty="0" err="1" smtClean="0"/>
              <a:t>brainstorming</a:t>
            </a:r>
            <a:r>
              <a:rPr lang="sk-SK" dirty="0" smtClean="0"/>
              <a:t> odborníkov)</a:t>
            </a:r>
          </a:p>
          <a:p>
            <a:r>
              <a:rPr lang="sk-SK" dirty="0" smtClean="0"/>
              <a:t>FMEA (rozbor spôsobov zlyhania ich dopadov)</a:t>
            </a:r>
          </a:p>
          <a:p>
            <a:r>
              <a:rPr lang="sk-SK" dirty="0" smtClean="0"/>
              <a:t>FTA (</a:t>
            </a:r>
            <a:r>
              <a:rPr lang="sk-SK" dirty="0" err="1" smtClean="0"/>
              <a:t>systemat</a:t>
            </a:r>
            <a:r>
              <a:rPr lang="sk-SK" dirty="0" smtClean="0"/>
              <a:t>. spätný rozbor reťazca príčin)</a:t>
            </a:r>
          </a:p>
          <a:p>
            <a:r>
              <a:rPr lang="sk-SK" dirty="0" smtClean="0"/>
              <a:t>CCA (</a:t>
            </a:r>
            <a:r>
              <a:rPr lang="sk-SK" dirty="0" err="1" smtClean="0"/>
              <a:t>causes</a:t>
            </a:r>
            <a:r>
              <a:rPr lang="sk-SK" dirty="0" smtClean="0"/>
              <a:t> and </a:t>
            </a:r>
            <a:r>
              <a:rPr lang="sk-SK" dirty="0" err="1" smtClean="0"/>
              <a:t>consequences</a:t>
            </a:r>
            <a:r>
              <a:rPr lang="sk-SK" dirty="0" smtClean="0"/>
              <a:t> </a:t>
            </a:r>
            <a:r>
              <a:rPr lang="sk-SK" dirty="0" err="1" smtClean="0"/>
              <a:t>analysis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68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Identifikácia a ocenenie aktív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k-SK" dirty="0" smtClean="0"/>
              <a:t>Aktívum – niečo, čo má pre organizáciu hodnotu a je to potrebné chrániť, aby boli zaistené správne firemné procesy a kontinuita podnikania.</a:t>
            </a:r>
          </a:p>
          <a:p>
            <a:pPr>
              <a:buNone/>
            </a:pPr>
            <a:r>
              <a:rPr lang="sk-SK" dirty="0" smtClean="0"/>
              <a:t>Identifikácia dátových, softwarových, fyzických aktív, priestorov</a:t>
            </a:r>
          </a:p>
          <a:p>
            <a:pPr>
              <a:buNone/>
            </a:pPr>
            <a:r>
              <a:rPr lang="sk-SK" dirty="0" smtClean="0"/>
              <a:t>Ocenenie aktív – rozhovor so  zamestnancami, náčrt realistických scenárov najhorších prípadov, ktoré by mohli nastať pri nedostupnosti, neoprávnenom prezradení, modifikácii a zničení dát.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69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Skúsenosti/časté problémy (2)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sk-SK" dirty="0" smtClean="0"/>
              <a:t>Segmentácia siete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sk-SK" dirty="0" smtClean="0"/>
              <a:t>Administrátorské účty pre bežných používateľov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sk-SK" dirty="0" smtClean="0"/>
              <a:t>Heslá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sk-SK" dirty="0" smtClean="0"/>
              <a:t>Periodické audity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sk-SK" dirty="0" smtClean="0"/>
              <a:t>Chýbajúca dokumentácia IS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7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Ocenenie aktív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dirty="0" smtClean="0"/>
              <a:t>Rozsah ocenenia:</a:t>
            </a:r>
          </a:p>
          <a:p>
            <a:pPr marL="514350" indent="-514350">
              <a:buAutoNum type="arabicPeriod"/>
            </a:pPr>
            <a:r>
              <a:rPr lang="sk-SK" dirty="0" smtClean="0"/>
              <a:t>Priama cena aktíva (v EUR):</a:t>
            </a:r>
          </a:p>
          <a:p>
            <a:pPr marL="914400" lvl="1" indent="-514350"/>
            <a:r>
              <a:rPr lang="sk-SK" dirty="0" smtClean="0"/>
              <a:t>Koľko stojí organizáciu nedostupnosť informácie v časovej osi (napr. 15 min, 1 hod, 1 deň)</a:t>
            </a:r>
          </a:p>
          <a:p>
            <a:pPr marL="914400" lvl="1" indent="-514350"/>
            <a:r>
              <a:rPr lang="sk-SK" dirty="0" smtClean="0"/>
              <a:t>Koľko stojí organizáciu modifikácia informácie</a:t>
            </a:r>
          </a:p>
          <a:p>
            <a:pPr marL="914400" lvl="1" indent="-514350"/>
            <a:r>
              <a:rPr lang="sk-SK" dirty="0" smtClean="0"/>
              <a:t>Koľko stojí organizáciu vyzradenie informácie</a:t>
            </a:r>
          </a:p>
          <a:p>
            <a:pPr marL="914400" lvl="1" indent="-514350"/>
            <a:r>
              <a:rPr lang="sk-SK" dirty="0" smtClean="0"/>
              <a:t>Koľko stojí organizáciu strata informácie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Nepriama cena aktíva:</a:t>
            </a:r>
          </a:p>
          <a:p>
            <a:pPr marL="914400" lvl="1" indent="-514350"/>
            <a:r>
              <a:rPr lang="sk-SK" dirty="0" smtClean="0"/>
              <a:t>Poškodenie dobrého mena</a:t>
            </a:r>
          </a:p>
          <a:p>
            <a:pPr marL="914400" lvl="1" indent="-514350"/>
            <a:r>
              <a:rPr lang="sk-SK" dirty="0" smtClean="0"/>
              <a:t>Prerušenie činnosti organizácie</a:t>
            </a:r>
          </a:p>
          <a:p>
            <a:pPr marL="914400" lvl="1" indent="-514350"/>
            <a:r>
              <a:rPr lang="sk-SK" dirty="0" smtClean="0"/>
              <a:t>Ohrozenie strategických a ekonomických záujmov</a:t>
            </a:r>
          </a:p>
          <a:p>
            <a:pPr marL="914400" lvl="1" indent="-514350"/>
            <a:r>
              <a:rPr lang="sk-SK" dirty="0" smtClean="0"/>
              <a:t>Porušenie zákonných noriem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70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dirty="0" smtClean="0"/>
              <a:t>Dátové aktíva – finančné </a:t>
            </a:r>
            <a:r>
              <a:rPr lang="sk-SK" dirty="0" err="1" smtClean="0"/>
              <a:t>info</a:t>
            </a:r>
            <a:r>
              <a:rPr lang="sk-SK" dirty="0" smtClean="0"/>
              <a:t>, personálne </a:t>
            </a:r>
            <a:r>
              <a:rPr lang="sk-SK" dirty="0" err="1" smtClean="0"/>
              <a:t>info</a:t>
            </a:r>
            <a:r>
              <a:rPr lang="sk-SK" dirty="0" smtClean="0"/>
              <a:t>, obchodné citlivé </a:t>
            </a:r>
            <a:r>
              <a:rPr lang="sk-SK" dirty="0" err="1" smtClean="0"/>
              <a:t>info</a:t>
            </a:r>
            <a:r>
              <a:rPr lang="sk-SK" dirty="0" smtClean="0"/>
              <a:t>, </a:t>
            </a:r>
            <a:r>
              <a:rPr lang="sk-SK" dirty="0" err="1" smtClean="0"/>
              <a:t>info</a:t>
            </a:r>
            <a:r>
              <a:rPr lang="sk-SK" dirty="0" smtClean="0"/>
              <a:t> súvisiace s ochranou zdravia</a:t>
            </a:r>
          </a:p>
          <a:p>
            <a:pPr>
              <a:buNone/>
            </a:pPr>
            <a:r>
              <a:rPr lang="sk-SK" dirty="0" smtClean="0"/>
              <a:t>Služby – e-mail, výmena správ medzi aplikáciami, </a:t>
            </a:r>
            <a:r>
              <a:rPr lang="sk-SK" dirty="0" err="1" smtClean="0"/>
              <a:t>e-výmena</a:t>
            </a:r>
            <a:r>
              <a:rPr lang="sk-SK" dirty="0" smtClean="0"/>
              <a:t> dokumentov, </a:t>
            </a:r>
            <a:r>
              <a:rPr lang="sk-SK" dirty="0" err="1" smtClean="0"/>
              <a:t>ad-hoc</a:t>
            </a:r>
            <a:r>
              <a:rPr lang="sk-SK" dirty="0" smtClean="0"/>
              <a:t> prenos súborov, prehliadanie webu, hlasové služby, video</a:t>
            </a:r>
          </a:p>
          <a:p>
            <a:pPr>
              <a:buNone/>
            </a:pPr>
            <a:r>
              <a:rPr lang="sk-SK" dirty="0" smtClean="0"/>
              <a:t>Fyzické aktíva – prac. stanice, pamäťové zariadenia, sieťové prvky, riadiace a prevádzkové systémy siete, sieťové rozhranie, komunikačný protokol, sieťová kabeláž, externá/interná sieťová služba, médiá</a:t>
            </a:r>
          </a:p>
          <a:p>
            <a:pPr>
              <a:buNone/>
            </a:pPr>
            <a:r>
              <a:rPr lang="sk-SK" dirty="0" smtClean="0"/>
              <a:t>Lokalita – organizácia, lokalita, budova, miestnosť</a:t>
            </a:r>
          </a:p>
          <a:p>
            <a:pPr>
              <a:buNone/>
            </a:pPr>
            <a:r>
              <a:rPr lang="sk-SK" dirty="0" smtClean="0"/>
              <a:t>Softvér – aplikácie pre ekonomiku, OS, </a:t>
            </a:r>
            <a:r>
              <a:rPr lang="sk-SK" dirty="0" err="1" smtClean="0"/>
              <a:t>kancel</a:t>
            </a:r>
            <a:r>
              <a:rPr lang="sk-SK" dirty="0" smtClean="0"/>
              <a:t>. SW, ERP, CRM</a:t>
            </a:r>
          </a:p>
          <a:p>
            <a:pPr>
              <a:buNone/>
            </a:pPr>
            <a:r>
              <a:rPr lang="sk-SK" dirty="0" smtClean="0"/>
              <a:t>Funkcie, používatelia – prac. funkcie, role, administrátori, správcovia aplikácii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71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Identifikácia hrozieb a zraniteľností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dirty="0" smtClean="0"/>
              <a:t>Hrozby: prírodné, úmyselné, neúmyselné, technické</a:t>
            </a:r>
          </a:p>
          <a:p>
            <a:pPr>
              <a:buNone/>
            </a:pPr>
            <a:r>
              <a:rPr lang="sk-SK" dirty="0" smtClean="0"/>
              <a:t>Prírodné: záplavy, zemetrasenia, požiar</a:t>
            </a:r>
          </a:p>
          <a:p>
            <a:pPr>
              <a:buNone/>
            </a:pPr>
            <a:r>
              <a:rPr lang="sk-SK" dirty="0" smtClean="0"/>
              <a:t>Úmyselné: zmena používateľskej identity, neautorizované použitie aplikácie, použitie deštruktívneho SW, infiltrácia komunikácie, krádež, úmyselné poškodenie, terorizmus</a:t>
            </a:r>
          </a:p>
          <a:p>
            <a:pPr>
              <a:buNone/>
            </a:pPr>
            <a:r>
              <a:rPr lang="sk-SK" dirty="0" smtClean="0"/>
              <a:t>Neúmyselné: chybná obsluha, chyby údržby HW, SW, chyba používateľa, nedostatok personálu</a:t>
            </a:r>
          </a:p>
          <a:p>
            <a:pPr>
              <a:buNone/>
            </a:pPr>
            <a:r>
              <a:rPr lang="sk-SK" dirty="0" smtClean="0"/>
              <a:t>Technické poruchy: chybné smerovanie, porucha servera, porucha aktívneho prvku siete, porucha napájania, chyby pri zálohovaní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72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Analýza rizík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sk-SK" sz="2000" dirty="0" smtClean="0"/>
              <a:t>je potrebné priradiť hrozby ku skupinám aktív</a:t>
            </a:r>
          </a:p>
          <a:p>
            <a:r>
              <a:rPr lang="sk-SK" sz="2000" dirty="0" smtClean="0"/>
              <a:t>vykonať odhad hrozieb a zraniteľností</a:t>
            </a:r>
          </a:p>
          <a:p>
            <a:pPr lvl="1"/>
            <a:r>
              <a:rPr lang="sk-SK" sz="2000" dirty="0" smtClean="0"/>
              <a:t>vyplnenie dotazníkov pre odhad hrozieb a zraniteľností</a:t>
            </a:r>
          </a:p>
          <a:p>
            <a:pPr lvl="1"/>
            <a:r>
              <a:rPr lang="sk-SK" sz="2000" dirty="0" smtClean="0"/>
              <a:t>priamy odhad hrozieb a zraniteľností</a:t>
            </a:r>
          </a:p>
          <a:p>
            <a:r>
              <a:rPr lang="sk-SK" sz="2000" dirty="0" smtClean="0"/>
              <a:t>vyhodnotenie miery rizika</a:t>
            </a:r>
          </a:p>
          <a:p>
            <a:pPr lvl="1"/>
            <a:r>
              <a:rPr lang="sk-SK" sz="2000" dirty="0" smtClean="0"/>
              <a:t>ohodnotenie hrozieb a zraniteľností z hľadiska CIA</a:t>
            </a:r>
          </a:p>
          <a:p>
            <a:pPr lvl="1"/>
            <a:r>
              <a:rPr lang="sk-SK" sz="2000" dirty="0" smtClean="0"/>
              <a:t>určenie dopadov</a:t>
            </a:r>
          </a:p>
          <a:p>
            <a:pPr lvl="1"/>
            <a:r>
              <a:rPr lang="sk-SK" sz="2000" dirty="0" smtClean="0"/>
              <a:t>výpočet miery rizika</a:t>
            </a:r>
          </a:p>
          <a:p>
            <a:r>
              <a:rPr lang="sk-SK" sz="2000" dirty="0" smtClean="0"/>
              <a:t>správa o výsledkoch AR</a:t>
            </a:r>
          </a:p>
          <a:p>
            <a:pPr lvl="1"/>
            <a:r>
              <a:rPr lang="sk-SK" sz="2000" dirty="0" smtClean="0"/>
              <a:t>úvod (dôvod analýzy, ciele, rozsah, metodika, štruktúra správy)</a:t>
            </a:r>
          </a:p>
          <a:p>
            <a:pPr lvl="1"/>
            <a:r>
              <a:rPr lang="sk-SK" sz="2000" dirty="0" smtClean="0"/>
              <a:t>ocenenie aktív (úvod, dátové aktíva,....zhrnutie)</a:t>
            </a:r>
          </a:p>
          <a:p>
            <a:pPr lvl="1"/>
            <a:r>
              <a:rPr lang="sk-SK" sz="2000" dirty="0" smtClean="0"/>
              <a:t>odhad hrozieb a zraniteľností (úvod, logické útoky, infiltrácia kom. poruchy riadenia, ľudský faktor, fyzické </a:t>
            </a:r>
            <a:r>
              <a:rPr lang="sk-SK" sz="2000" dirty="0" err="1" smtClean="0"/>
              <a:t>horzby</a:t>
            </a:r>
            <a:r>
              <a:rPr lang="sk-SK" sz="2000" dirty="0" smtClean="0"/>
              <a:t>, miery rizika)</a:t>
            </a:r>
          </a:p>
          <a:p>
            <a:pPr lvl="1"/>
            <a:r>
              <a:rPr lang="sk-SK" sz="2000" dirty="0" smtClean="0"/>
              <a:t>doporučený postup (návrh opatrení, plán implementácie)</a:t>
            </a:r>
            <a:endParaRPr lang="sk-SK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73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74</a:t>
            </a:fld>
            <a:endParaRPr lang="sk-SK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4572000" y="332656"/>
            <a:ext cx="0" cy="619268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/>
          <p:cNvCxnSpPr/>
          <p:nvPr/>
        </p:nvCxnSpPr>
        <p:spPr>
          <a:xfrm>
            <a:off x="611560" y="3429000"/>
            <a:ext cx="792088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788024" y="2606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veľké riziko</a:t>
            </a:r>
            <a:endParaRPr lang="sk-SK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4048" y="60932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malé riziko</a:t>
            </a:r>
            <a:endParaRPr lang="sk-SK" dirty="0"/>
          </a:p>
        </p:txBody>
      </p:sp>
      <p:sp>
        <p:nvSpPr>
          <p:cNvPr id="9" name="TextovéPole 8"/>
          <p:cNvSpPr txBox="1"/>
          <p:nvPr/>
        </p:nvSpPr>
        <p:spPr>
          <a:xfrm>
            <a:off x="611560" y="36450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malá škoda</a:t>
            </a:r>
            <a:endParaRPr lang="sk-SK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52320" y="36450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veľká škoda</a:t>
            </a:r>
            <a:endParaRPr lang="sk-SK" dirty="0"/>
          </a:p>
        </p:txBody>
      </p:sp>
      <p:sp>
        <p:nvSpPr>
          <p:cNvPr id="11" name="Elipsa 10"/>
          <p:cNvSpPr/>
          <p:nvPr/>
        </p:nvSpPr>
        <p:spPr>
          <a:xfrm>
            <a:off x="899592" y="764704"/>
            <a:ext cx="2880320" cy="2016224"/>
          </a:xfrm>
          <a:prstGeom prst="ellipse">
            <a:avLst/>
          </a:prstGeom>
          <a:ln w="57150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heuristické opatrenia</a:t>
            </a:r>
            <a:endParaRPr lang="sk-SK" dirty="0"/>
          </a:p>
        </p:txBody>
      </p:sp>
      <p:sp>
        <p:nvSpPr>
          <p:cNvPr id="12" name="Elipsa 11"/>
          <p:cNvSpPr/>
          <p:nvPr/>
        </p:nvSpPr>
        <p:spPr>
          <a:xfrm>
            <a:off x="5364088" y="764704"/>
            <a:ext cx="2880320" cy="2016224"/>
          </a:xfrm>
          <a:prstGeom prst="ellipse">
            <a:avLst/>
          </a:prstGeom>
          <a:ln w="57150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preventívne opatrenia</a:t>
            </a:r>
            <a:endParaRPr lang="sk-SK" dirty="0"/>
          </a:p>
        </p:txBody>
      </p:sp>
      <p:sp>
        <p:nvSpPr>
          <p:cNvPr id="13" name="Elipsa 12"/>
          <p:cNvSpPr/>
          <p:nvPr/>
        </p:nvSpPr>
        <p:spPr>
          <a:xfrm>
            <a:off x="1043608" y="4005064"/>
            <a:ext cx="2880320" cy="2016224"/>
          </a:xfrm>
          <a:prstGeom prst="ellipse">
            <a:avLst/>
          </a:prstGeom>
          <a:ln w="57150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prijaté riziko</a:t>
            </a:r>
            <a:endParaRPr lang="sk-SK" dirty="0"/>
          </a:p>
        </p:txBody>
      </p:sp>
      <p:sp>
        <p:nvSpPr>
          <p:cNvPr id="14" name="Elipsa 13"/>
          <p:cNvSpPr/>
          <p:nvPr/>
        </p:nvSpPr>
        <p:spPr>
          <a:xfrm>
            <a:off x="5580112" y="4005064"/>
            <a:ext cx="2880320" cy="2016224"/>
          </a:xfrm>
          <a:prstGeom prst="ellipse">
            <a:avLst/>
          </a:prstGeom>
          <a:ln w="57150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detekčné opatrenia, DRP, BCM, havarijné plány, poistenie</a:t>
            </a:r>
            <a:endParaRPr lang="sk-SK" dirty="0"/>
          </a:p>
        </p:txBody>
      </p:sp>
      <p:pic>
        <p:nvPicPr>
          <p:cNvPr id="1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Postup AR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Kontrolné zoznamy opatrení</a:t>
            </a:r>
          </a:p>
          <a:p>
            <a:pPr lvl="1"/>
            <a:r>
              <a:rPr lang="sk-SK" dirty="0" smtClean="0"/>
              <a:t>Kompletná knižnica opatrení</a:t>
            </a:r>
          </a:p>
          <a:p>
            <a:pPr lvl="1"/>
            <a:r>
              <a:rPr lang="sk-SK" dirty="0" smtClean="0"/>
              <a:t>Odporučené opatrenia</a:t>
            </a:r>
          </a:p>
          <a:p>
            <a:pPr lvl="1"/>
            <a:r>
              <a:rPr lang="sk-SK" dirty="0" smtClean="0"/>
              <a:t>Aplikovateľnosť opatrení</a:t>
            </a:r>
          </a:p>
          <a:p>
            <a:pPr lvl="1"/>
            <a:r>
              <a:rPr lang="sk-SK" dirty="0" smtClean="0"/>
              <a:t>Stav opatrení</a:t>
            </a:r>
          </a:p>
          <a:p>
            <a:pPr lvl="1"/>
            <a:r>
              <a:rPr lang="sk-SK" dirty="0" smtClean="0"/>
              <a:t>Cena opatrení</a:t>
            </a:r>
          </a:p>
          <a:p>
            <a:pPr lvl="1">
              <a:buNone/>
            </a:pP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75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Postup AR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Identifikácia existujúcich opatrení</a:t>
            </a:r>
          </a:p>
          <a:p>
            <a:pPr lvl="1"/>
            <a:r>
              <a:rPr lang="sk-SK" dirty="0" smtClean="0"/>
              <a:t>Je implementované</a:t>
            </a:r>
          </a:p>
          <a:p>
            <a:pPr lvl="1"/>
            <a:r>
              <a:rPr lang="sk-SK" dirty="0" smtClean="0"/>
              <a:t>Prebieha implementácia</a:t>
            </a:r>
          </a:p>
          <a:p>
            <a:pPr lvl="1"/>
            <a:r>
              <a:rPr lang="sk-SK" dirty="0" smtClean="0"/>
              <a:t>Implementácia sa pripravuje</a:t>
            </a:r>
          </a:p>
          <a:p>
            <a:pPr lvl="1"/>
            <a:r>
              <a:rPr lang="sk-SK" dirty="0" smtClean="0"/>
              <a:t>Bolo schválené k implementácii</a:t>
            </a:r>
          </a:p>
          <a:p>
            <a:pPr lvl="1"/>
            <a:r>
              <a:rPr lang="sk-SK" dirty="0" smtClean="0"/>
              <a:t>Je pokryté iným opatrením</a:t>
            </a:r>
          </a:p>
          <a:p>
            <a:pPr lvl="1"/>
            <a:r>
              <a:rPr lang="sk-SK" dirty="0" smtClean="0"/>
              <a:t>Riziko je akceptované</a:t>
            </a:r>
          </a:p>
          <a:p>
            <a:pPr lvl="1"/>
            <a:r>
              <a:rPr lang="sk-SK" dirty="0" smtClean="0"/>
              <a:t>Prebieha diskusia</a:t>
            </a:r>
          </a:p>
          <a:p>
            <a:pPr lvl="1"/>
            <a:r>
              <a:rPr lang="sk-SK" dirty="0" smtClean="0"/>
              <a:t>Nie je aplikované</a:t>
            </a:r>
          </a:p>
          <a:p>
            <a:pPr lvl="1"/>
            <a:r>
              <a:rPr lang="sk-SK" dirty="0" smtClean="0"/>
              <a:t>Nie je implementované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76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Postup AR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 smtClean="0"/>
              <a:t>Analýza a návrh opatrení</a:t>
            </a:r>
          </a:p>
          <a:p>
            <a:r>
              <a:rPr lang="sk-SK" dirty="0" smtClean="0"/>
              <a:t>Nastavenie priorít pre výber opatrení</a:t>
            </a:r>
          </a:p>
          <a:p>
            <a:pPr lvl="1"/>
            <a:r>
              <a:rPr lang="sk-SK" dirty="0" smtClean="0"/>
              <a:t>Cena</a:t>
            </a:r>
          </a:p>
          <a:p>
            <a:pPr lvl="1"/>
            <a:r>
              <a:rPr lang="sk-SK" dirty="0" smtClean="0"/>
              <a:t>Efektivita</a:t>
            </a:r>
          </a:p>
          <a:p>
            <a:pPr lvl="1"/>
            <a:r>
              <a:rPr lang="sk-SK" dirty="0" smtClean="0"/>
              <a:t>Typ opatrení</a:t>
            </a:r>
          </a:p>
          <a:p>
            <a:pPr lvl="1"/>
            <a:r>
              <a:rPr lang="sk-SK" dirty="0" smtClean="0"/>
              <a:t>Pokrývaná miera rizika</a:t>
            </a:r>
          </a:p>
          <a:p>
            <a:r>
              <a:rPr lang="sk-SK" dirty="0" smtClean="0"/>
              <a:t>Stanovenie finančných nákladov</a:t>
            </a:r>
          </a:p>
          <a:p>
            <a:pPr lvl="1"/>
            <a:r>
              <a:rPr lang="sk-SK" dirty="0" smtClean="0"/>
              <a:t>Obstarávacia cena</a:t>
            </a:r>
          </a:p>
          <a:p>
            <a:pPr lvl="1"/>
            <a:r>
              <a:rPr lang="sk-SK" dirty="0" smtClean="0"/>
              <a:t>Prevádzkové náklady</a:t>
            </a:r>
          </a:p>
          <a:p>
            <a:pPr lvl="1"/>
            <a:r>
              <a:rPr lang="sk-SK" dirty="0" smtClean="0"/>
              <a:t>Náklady na údržbu</a:t>
            </a:r>
          </a:p>
          <a:p>
            <a:pPr lvl="1"/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77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Postup AR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Návrh opatrení  (programy, akčné plány)</a:t>
            </a:r>
          </a:p>
          <a:p>
            <a:pPr lvl="1"/>
            <a:r>
              <a:rPr lang="sk-SK" dirty="0" smtClean="0"/>
              <a:t>Manažérske zhrnutie</a:t>
            </a:r>
          </a:p>
          <a:p>
            <a:pPr lvl="1"/>
            <a:r>
              <a:rPr lang="sk-SK" dirty="0" smtClean="0"/>
              <a:t>Návrh bezpečnostných opatrení</a:t>
            </a:r>
          </a:p>
          <a:p>
            <a:pPr lvl="1"/>
            <a:r>
              <a:rPr lang="sk-SK" dirty="0" smtClean="0"/>
              <a:t>Systémová bezpečnostná politika</a:t>
            </a:r>
          </a:p>
          <a:p>
            <a:pPr lvl="1"/>
            <a:r>
              <a:rPr lang="sk-SK" dirty="0" smtClean="0"/>
              <a:t>Zmluva čiastkové bezpečnostné politiky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78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Posúdenie rizík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Posúdenie rizík informačnej bezpečnosti zahŕňa:</a:t>
            </a:r>
          </a:p>
          <a:p>
            <a:pPr lvl="1"/>
            <a:r>
              <a:rPr lang="sk-SK" dirty="0" smtClean="0"/>
              <a:t>Analýzu rizík</a:t>
            </a:r>
          </a:p>
          <a:p>
            <a:pPr lvl="1"/>
            <a:r>
              <a:rPr lang="sk-SK" dirty="0" smtClean="0"/>
              <a:t>Hodnotenie rizík</a:t>
            </a:r>
          </a:p>
          <a:p>
            <a:r>
              <a:rPr lang="sk-SK" dirty="0" smtClean="0"/>
              <a:t>Hodnotenie rizík musí zahŕňať:</a:t>
            </a:r>
          </a:p>
          <a:p>
            <a:pPr lvl="1"/>
            <a:r>
              <a:rPr lang="sk-SK" dirty="0" smtClean="0"/>
              <a:t>Kalkuláciu rizika</a:t>
            </a:r>
          </a:p>
          <a:p>
            <a:pPr lvl="1"/>
            <a:r>
              <a:rPr lang="sk-SK" dirty="0" smtClean="0"/>
              <a:t>Hodnotenie rizík voči vopred definovanej stupnici rizík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79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oje Dokumenty\My Pictures\screenshot.neofun.n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sk-SK" dirty="0" err="1" smtClean="0">
                <a:solidFill>
                  <a:schemeClr val="bg1"/>
                </a:solidFill>
              </a:rPr>
              <a:t>Defacementy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Kalkulácia hodnotenie </a:t>
            </a:r>
            <a:r>
              <a:rPr lang="sk-SK" dirty="0" smtClean="0"/>
              <a:t>rizika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Rizika sú počítané pomocou kombinácie:</a:t>
            </a:r>
          </a:p>
          <a:p>
            <a:pPr lvl="1"/>
            <a:r>
              <a:rPr lang="sk-SK" dirty="0" smtClean="0"/>
              <a:t>Hodnoty aktíva, ktorá je vyjadrená pravdepodobným dopadom, stratou dôvernosti, dostupnosti a integrity</a:t>
            </a:r>
          </a:p>
          <a:p>
            <a:pPr lvl="1"/>
            <a:r>
              <a:rPr lang="sk-SK" dirty="0" smtClean="0"/>
              <a:t>Posúdenou pravdepodobnosťou, že sa súvisiace hrozby a zraniteľnosti spoja a spôsobia incident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80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Kalkulácia hodnotenie rizika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Dva typy formálnych metód:</a:t>
            </a:r>
          </a:p>
          <a:p>
            <a:pPr lvl="1"/>
            <a:r>
              <a:rPr lang="sk-SK" dirty="0" smtClean="0"/>
              <a:t>Kvantitatívna</a:t>
            </a:r>
          </a:p>
          <a:p>
            <a:pPr lvl="1"/>
            <a:r>
              <a:rPr lang="sk-SK" dirty="0" smtClean="0"/>
              <a:t>Kvalitatívna</a:t>
            </a:r>
          </a:p>
          <a:p>
            <a:r>
              <a:rPr lang="sk-SK" dirty="0" smtClean="0"/>
              <a:t>Kvantitatívna AR</a:t>
            </a:r>
          </a:p>
          <a:p>
            <a:pPr lvl="1"/>
            <a:r>
              <a:rPr lang="sk-SK" dirty="0" smtClean="0"/>
              <a:t>Výsledky sú objektívne a merateľné</a:t>
            </a:r>
          </a:p>
          <a:p>
            <a:pPr lvl="1"/>
            <a:r>
              <a:rPr lang="sk-SK" dirty="0" smtClean="0"/>
              <a:t>Výpočty môžu byť zložité – SW nástroje s podporou znalostných databáz</a:t>
            </a:r>
          </a:p>
          <a:p>
            <a:pPr lvl="1"/>
            <a:r>
              <a:rPr lang="sk-SK" dirty="0" smtClean="0"/>
              <a:t>Problém: nespoľahlivosť výsledkov daná nepresnosťou vstupných dát</a:t>
            </a:r>
          </a:p>
          <a:p>
            <a:pPr lvl="1"/>
            <a:r>
              <a:rPr lang="sk-SK" dirty="0" smtClean="0"/>
              <a:t>Výhoda: jednoznačné riešenie</a:t>
            </a:r>
          </a:p>
          <a:p>
            <a:pPr lvl="1"/>
            <a:r>
              <a:rPr lang="sk-SK" dirty="0" smtClean="0"/>
              <a:t>Vyžaduje formalizovaný prístup</a:t>
            </a:r>
          </a:p>
          <a:p>
            <a:pPr lvl="1"/>
            <a:r>
              <a:rPr lang="sk-SK" dirty="0" smtClean="0"/>
              <a:t>Výstupom je finančné ohodnotenie rizík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81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Kalkulácia hodnotenie rizika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Kvalitatívna AR</a:t>
            </a:r>
          </a:p>
          <a:p>
            <a:pPr lvl="1"/>
            <a:r>
              <a:rPr lang="sk-SK" dirty="0" smtClean="0"/>
              <a:t>V súčasnosti preferovaná metóda</a:t>
            </a:r>
          </a:p>
          <a:p>
            <a:pPr lvl="1"/>
            <a:r>
              <a:rPr lang="sk-SK" dirty="0" smtClean="0"/>
              <a:t>SW nástroje na podporu: RA2, COBRA, </a:t>
            </a:r>
            <a:r>
              <a:rPr lang="sk-SK" dirty="0" err="1" smtClean="0"/>
              <a:t>RiskWatch</a:t>
            </a:r>
            <a:r>
              <a:rPr lang="sk-SK" dirty="0" smtClean="0"/>
              <a:t>, CRAMM</a:t>
            </a:r>
          </a:p>
          <a:p>
            <a:pPr lvl="1"/>
            <a:r>
              <a:rPr lang="sk-SK" dirty="0" smtClean="0"/>
              <a:t>Princíp: vytvorenie relačného modelu – vzájomne previazané komponenty: hrozby, zraniteľnosti, opatrenia</a:t>
            </a:r>
          </a:p>
          <a:p>
            <a:pPr lvl="1"/>
            <a:r>
              <a:rPr lang="sk-SK" dirty="0" smtClean="0"/>
              <a:t>Predpoklad: stanovenie kvalifikovaného odhadu miery rizík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82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Posudzovateľ rizika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Osoba, ktorá vykonáva posúdenie rizika informačnej bezpečnosti</a:t>
            </a:r>
          </a:p>
          <a:p>
            <a:r>
              <a:rPr lang="sk-SK" dirty="0" smtClean="0"/>
              <a:t>Môže to byť odborník na informácie alebo IT, odborník na informačnú bezpečnosť alebo IT, podnikateľ z vnútra organizácie alebo externý konzultant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83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Manažment rizík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Identifikácia všetkých existujúcich opatrení</a:t>
            </a:r>
          </a:p>
          <a:p>
            <a:r>
              <a:rPr lang="sk-SK" dirty="0" smtClean="0"/>
              <a:t>Návrh opatrení k implementácii</a:t>
            </a:r>
          </a:p>
          <a:p>
            <a:r>
              <a:rPr lang="sk-SK" dirty="0" smtClean="0"/>
              <a:t>Definovanie priorít implementácie</a:t>
            </a:r>
          </a:p>
          <a:p>
            <a:r>
              <a:rPr lang="sk-SK" dirty="0" smtClean="0"/>
              <a:t>Finančné odhady</a:t>
            </a:r>
          </a:p>
          <a:p>
            <a:r>
              <a:rPr lang="sk-SK" dirty="0" smtClean="0"/>
              <a:t>Spracovanie a prezentácia výsledkov</a:t>
            </a:r>
          </a:p>
          <a:p>
            <a:r>
              <a:rPr lang="sk-SK" dirty="0" smtClean="0"/>
              <a:t>Stav opatrení:</a:t>
            </a:r>
          </a:p>
          <a:p>
            <a:pPr lvl="1"/>
            <a:r>
              <a:rPr lang="sk-SK" dirty="0" smtClean="0"/>
              <a:t>Existuje</a:t>
            </a:r>
          </a:p>
          <a:p>
            <a:pPr lvl="1"/>
            <a:r>
              <a:rPr lang="sk-SK" dirty="0" smtClean="0"/>
              <a:t>Implementuje sa</a:t>
            </a:r>
          </a:p>
          <a:p>
            <a:pPr lvl="1"/>
            <a:r>
              <a:rPr lang="sk-SK" dirty="0" smtClean="0"/>
              <a:t>Implementované</a:t>
            </a:r>
          </a:p>
          <a:p>
            <a:pPr lvl="1"/>
            <a:r>
              <a:rPr lang="sk-SK" dirty="0" smtClean="0"/>
              <a:t>Pokryté inak</a:t>
            </a:r>
          </a:p>
          <a:p>
            <a:pPr lvl="1"/>
            <a:r>
              <a:rPr lang="sk-SK" dirty="0" smtClean="0"/>
              <a:t>Prijať riziko</a:t>
            </a:r>
          </a:p>
          <a:p>
            <a:pPr lvl="1"/>
            <a:r>
              <a:rPr lang="sk-SK" dirty="0" smtClean="0"/>
              <a:t>Nie je rozhodnuté</a:t>
            </a:r>
          </a:p>
          <a:p>
            <a:pPr lvl="1"/>
            <a:r>
              <a:rPr lang="sk-SK" dirty="0" smtClean="0"/>
              <a:t>Nie je možné využiť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84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Záverečná správa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Súhrn hodnotenia aktív:</a:t>
            </a:r>
          </a:p>
          <a:p>
            <a:pPr lvl="1"/>
            <a:r>
              <a:rPr lang="sk-SK" dirty="0" smtClean="0"/>
              <a:t>Dátové aktíva</a:t>
            </a:r>
          </a:p>
          <a:p>
            <a:pPr lvl="1"/>
            <a:r>
              <a:rPr lang="sk-SK" dirty="0" smtClean="0"/>
              <a:t>Fyzické aktíva</a:t>
            </a:r>
          </a:p>
          <a:p>
            <a:pPr lvl="1"/>
            <a:r>
              <a:rPr lang="sk-SK" dirty="0" smtClean="0"/>
              <a:t>SW aktíva</a:t>
            </a:r>
          </a:p>
          <a:p>
            <a:r>
              <a:rPr lang="sk-SK" dirty="0" smtClean="0"/>
              <a:t>Súhrn analýzy rizík:</a:t>
            </a:r>
          </a:p>
          <a:p>
            <a:pPr lvl="1"/>
            <a:r>
              <a:rPr lang="sk-SK" dirty="0" smtClean="0"/>
              <a:t>Súhrn úrovne hrozieb a zraniteľností</a:t>
            </a:r>
          </a:p>
          <a:p>
            <a:pPr lvl="1"/>
            <a:r>
              <a:rPr lang="sk-SK" dirty="0" smtClean="0"/>
              <a:t>Zhrnutie rizík</a:t>
            </a:r>
          </a:p>
          <a:p>
            <a:r>
              <a:rPr lang="sk-SK" dirty="0" smtClean="0"/>
              <a:t>Závery a odporúčania:</a:t>
            </a:r>
          </a:p>
          <a:p>
            <a:pPr lvl="1"/>
            <a:r>
              <a:rPr lang="sk-SK" dirty="0" smtClean="0"/>
              <a:t>Prehľad existujúcej bezpečnosti</a:t>
            </a:r>
          </a:p>
          <a:p>
            <a:pPr lvl="1"/>
            <a:r>
              <a:rPr lang="sk-SK" dirty="0" smtClean="0"/>
              <a:t>Odporučené opatrenia</a:t>
            </a:r>
          </a:p>
          <a:p>
            <a:r>
              <a:rPr lang="sk-SK" dirty="0" smtClean="0"/>
              <a:t>Implementácia:</a:t>
            </a:r>
          </a:p>
          <a:p>
            <a:pPr lvl="1"/>
            <a:r>
              <a:rPr lang="sk-SK" dirty="0" smtClean="0"/>
              <a:t>Plán implementácie</a:t>
            </a:r>
          </a:p>
          <a:p>
            <a:pPr lvl="1"/>
            <a:r>
              <a:rPr lang="sk-SK" dirty="0" smtClean="0"/>
              <a:t>Nasledujúca analýza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85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/>
              <a:t>	</a:t>
            </a:r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Organizačná , fyzická a personálna bezpečnosť</a:t>
            </a:r>
            <a:br>
              <a:rPr lang="sk-SK" dirty="0" smtClean="0"/>
            </a:br>
            <a:r>
              <a:rPr lang="sk-SK" dirty="0" smtClean="0"/>
              <a:t>Riadenie prístupu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86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Organizácia IB – ISO 27002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k-SK" dirty="0" smtClean="0"/>
              <a:t>CIEĽ: Riadiť informačnú bezpečnosť v organizácií</a:t>
            </a:r>
          </a:p>
          <a:p>
            <a:r>
              <a:rPr lang="sk-SK" dirty="0" smtClean="0"/>
              <a:t>schválenie BP</a:t>
            </a:r>
          </a:p>
          <a:p>
            <a:r>
              <a:rPr lang="sk-SK" dirty="0" smtClean="0"/>
              <a:t>pridelenie </a:t>
            </a:r>
            <a:r>
              <a:rPr lang="sk-SK" dirty="0" err="1" smtClean="0"/>
              <a:t>bezpeč</a:t>
            </a:r>
            <a:r>
              <a:rPr lang="sk-SK" dirty="0" smtClean="0"/>
              <a:t>. rol, koordinácia a revízia IB</a:t>
            </a:r>
          </a:p>
          <a:p>
            <a:r>
              <a:rPr lang="sk-SK" dirty="0" smtClean="0"/>
              <a:t>zabezpečenie poradenstva v IB</a:t>
            </a:r>
          </a:p>
          <a:p>
            <a:r>
              <a:rPr lang="sk-SK" dirty="0" smtClean="0"/>
              <a:t>vzťahy s </a:t>
            </a:r>
            <a:r>
              <a:rPr lang="sk-SK" dirty="0" err="1" smtClean="0"/>
              <a:t>ext</a:t>
            </a:r>
            <a:r>
              <a:rPr lang="sk-SK" dirty="0" smtClean="0"/>
              <a:t>. špecialistami na </a:t>
            </a:r>
          </a:p>
          <a:p>
            <a:pPr lvl="1"/>
            <a:r>
              <a:rPr lang="sk-SK" dirty="0" smtClean="0"/>
              <a:t>udržiavanie kontaktu s trendmi </a:t>
            </a:r>
          </a:p>
          <a:p>
            <a:pPr lvl="1"/>
            <a:r>
              <a:rPr lang="sk-SK" dirty="0" smtClean="0"/>
              <a:t>monitorovanie štandardov</a:t>
            </a:r>
          </a:p>
          <a:p>
            <a:r>
              <a:rPr lang="sk-SK" dirty="0" smtClean="0"/>
              <a:t>podporovanie </a:t>
            </a:r>
            <a:r>
              <a:rPr lang="sk-SK" dirty="0" err="1" smtClean="0"/>
              <a:t>multi</a:t>
            </a:r>
            <a:r>
              <a:rPr lang="sk-SK" dirty="0" smtClean="0"/>
              <a:t> disciplinárneho prístupu k IB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87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Záväzok manažmentu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aktívne podporovať bezpečnosť prostredníctvom jasných pokynov, preukazovania angažovanosti, explicitným prideľovaním a uvedomovaním si bezpečnostných zodpovedností</a:t>
            </a:r>
          </a:p>
          <a:p>
            <a:pPr marL="630238" lvl="1" indent="-271463"/>
            <a:r>
              <a:rPr lang="sk-SK" dirty="0" smtClean="0"/>
              <a:t>zabezpečiť stanovenie cieľov a ich začlenenie do procesov</a:t>
            </a:r>
          </a:p>
          <a:p>
            <a:pPr marL="630238" lvl="1" indent="-271463"/>
            <a:r>
              <a:rPr lang="sk-SK" dirty="0" smtClean="0"/>
              <a:t>sformulovať, revidovať a schvaľovať BP</a:t>
            </a:r>
          </a:p>
          <a:p>
            <a:pPr marL="630238" lvl="1" indent="-271463"/>
            <a:r>
              <a:rPr lang="sk-SK" dirty="0" smtClean="0"/>
              <a:t>revidovať efektivitu implementácie BP</a:t>
            </a:r>
          </a:p>
          <a:p>
            <a:pPr marL="630238" lvl="1" indent="-271463"/>
            <a:r>
              <a:rPr lang="sk-SK" dirty="0" smtClean="0"/>
              <a:t>riadiť a podporovať bezpečnostné iniciatívy</a:t>
            </a:r>
          </a:p>
          <a:p>
            <a:pPr marL="630238" lvl="1" indent="-271463"/>
            <a:r>
              <a:rPr lang="sk-SK" dirty="0" smtClean="0"/>
              <a:t>zabezpečiť potrebné zdroje</a:t>
            </a:r>
          </a:p>
          <a:p>
            <a:pPr marL="630238" lvl="1" indent="-271463"/>
            <a:r>
              <a:rPr lang="sk-SK" dirty="0" smtClean="0"/>
              <a:t>pridelenie rol a zodpovedností za IB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88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Záväzok manažmentu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k-SK" dirty="0" smtClean="0"/>
              <a:t>realizácia plánov a programov na </a:t>
            </a:r>
            <a:r>
              <a:rPr lang="sk-SK" dirty="0" err="1" smtClean="0"/>
              <a:t>zvyš</a:t>
            </a:r>
            <a:r>
              <a:rPr lang="sk-SK" dirty="0" smtClean="0"/>
              <a:t>. povedomia</a:t>
            </a:r>
          </a:p>
          <a:p>
            <a:pPr lvl="1"/>
            <a:r>
              <a:rPr lang="sk-SK" dirty="0" smtClean="0"/>
              <a:t>zabezpečiť, že implementácia opatrení je v organizácií koordinovaná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89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9</a:t>
            </a:fld>
            <a:endParaRPr lang="sk-SK"/>
          </a:p>
        </p:txBody>
      </p:sp>
      <p:pic>
        <p:nvPicPr>
          <p:cNvPr id="1026" name="Picture 2" descr="https://fbcdn-sphotos-d-a.akamaihd.net/hphotos-ak-frc3/t31.0-8/704324_4915880503754_129459976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77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Koordinácia IB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Činnosti spojené s IB musia byť koordinované zástupcami z rôznych častí organizácie s dôležitými rolami a pracovným zaradením</a:t>
            </a:r>
          </a:p>
          <a:p>
            <a:pPr lvl="1"/>
            <a:r>
              <a:rPr lang="sk-SK" dirty="0" smtClean="0"/>
              <a:t>spolupráca manažérov, používateľov, administrátorov, dizajnérov aplikácií, audítorov a </a:t>
            </a:r>
            <a:r>
              <a:rPr lang="sk-SK" dirty="0" err="1" smtClean="0"/>
              <a:t>bezpeč</a:t>
            </a:r>
            <a:r>
              <a:rPr lang="sk-SK" dirty="0" smtClean="0"/>
              <a:t>. personálu a </a:t>
            </a:r>
            <a:r>
              <a:rPr lang="sk-SK" dirty="0" err="1" smtClean="0"/>
              <a:t>dalších</a:t>
            </a:r>
            <a:r>
              <a:rPr lang="sk-SK" dirty="0" smtClean="0"/>
              <a:t> (poistenie, </a:t>
            </a:r>
            <a:r>
              <a:rPr lang="sk-SK" dirty="0" err="1" smtClean="0"/>
              <a:t>legis</a:t>
            </a:r>
            <a:r>
              <a:rPr lang="sk-SK" dirty="0" smtClean="0"/>
              <a:t>., HR)</a:t>
            </a:r>
          </a:p>
          <a:p>
            <a:pPr lvl="1"/>
            <a:r>
              <a:rPr lang="sk-SK" dirty="0" smtClean="0"/>
              <a:t>zabezpečiť, že </a:t>
            </a:r>
            <a:r>
              <a:rPr lang="sk-SK" dirty="0" err="1" smtClean="0"/>
              <a:t>bezp</a:t>
            </a:r>
            <a:r>
              <a:rPr lang="sk-SK" dirty="0" smtClean="0"/>
              <a:t>. aktivity sú zabezpečované v </a:t>
            </a:r>
            <a:r>
              <a:rPr lang="sk-SK" dirty="0" err="1" smtClean="0"/>
              <a:t>súl</a:t>
            </a:r>
            <a:r>
              <a:rPr lang="sk-SK" dirty="0" smtClean="0"/>
              <a:t>. s BP</a:t>
            </a:r>
          </a:p>
          <a:p>
            <a:pPr lvl="1"/>
            <a:r>
              <a:rPr lang="sk-SK" dirty="0" smtClean="0"/>
              <a:t>stanoviť, ako ošetrovať porušenia súladu</a:t>
            </a:r>
          </a:p>
          <a:p>
            <a:pPr lvl="1"/>
            <a:r>
              <a:rPr lang="sk-SK" dirty="0" smtClean="0"/>
              <a:t>schválenie metodík a procesov (AR, </a:t>
            </a:r>
            <a:r>
              <a:rPr lang="sk-SK" dirty="0" err="1" smtClean="0"/>
              <a:t>klasif</a:t>
            </a:r>
            <a:r>
              <a:rPr lang="sk-SK" dirty="0" smtClean="0"/>
              <a:t>. </a:t>
            </a:r>
            <a:r>
              <a:rPr lang="sk-SK" dirty="0" err="1" smtClean="0"/>
              <a:t>info</a:t>
            </a:r>
            <a:r>
              <a:rPr lang="sk-SK" dirty="0" smtClean="0"/>
              <a:t>)</a:t>
            </a:r>
          </a:p>
          <a:p>
            <a:pPr lvl="1"/>
            <a:r>
              <a:rPr lang="sk-SK" dirty="0" err="1" smtClean="0"/>
              <a:t>ident</a:t>
            </a:r>
            <a:r>
              <a:rPr lang="sk-SK" dirty="0" smtClean="0"/>
              <a:t>. významné zmeny v hrozbách, zraniteľnostiach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90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Koordinácia IB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k-SK" dirty="0" smtClean="0"/>
              <a:t>ohodnocovať primeranosť a koordinovať implementáciu opatrení</a:t>
            </a:r>
          </a:p>
          <a:p>
            <a:pPr lvl="1"/>
            <a:r>
              <a:rPr lang="sk-SK" dirty="0" smtClean="0"/>
              <a:t>efektívne podporovať vzdelávanie, nácvik a budovanie povedomia o IB</a:t>
            </a:r>
          </a:p>
          <a:p>
            <a:pPr lvl="1"/>
            <a:r>
              <a:rPr lang="sk-SK" dirty="0" smtClean="0"/>
              <a:t>ohodnocovať </a:t>
            </a:r>
            <a:r>
              <a:rPr lang="sk-SK" dirty="0" err="1" smtClean="0"/>
              <a:t>info</a:t>
            </a:r>
            <a:r>
              <a:rPr lang="sk-SK" dirty="0" smtClean="0"/>
              <a:t> z monitorovacích procesov a revidovať incidenty a odporučiť primerané kroky na ich riešenie 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91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Pridelenie zodpovedností za IB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Všetky bezpečnostné zodpovednosti musia byť definované jednoznačne</a:t>
            </a:r>
          </a:p>
          <a:p>
            <a:pPr lvl="1"/>
            <a:r>
              <a:rPr lang="sk-SK" dirty="0" smtClean="0"/>
              <a:t>má byť vykonané v súlade s BP</a:t>
            </a:r>
          </a:p>
          <a:p>
            <a:pPr lvl="1"/>
            <a:r>
              <a:rPr lang="sk-SK" dirty="0" smtClean="0"/>
              <a:t>bezpečnostné úlohy je možné delegovať, napriek tomu zostávajú pôvodné osoby </a:t>
            </a:r>
            <a:r>
              <a:rPr lang="sk-SK" dirty="0" err="1" smtClean="0"/>
              <a:t>zodpovovednými</a:t>
            </a:r>
            <a:endParaRPr lang="sk-SK" dirty="0" smtClean="0"/>
          </a:p>
          <a:p>
            <a:r>
              <a:rPr lang="sk-SK" dirty="0" smtClean="0"/>
              <a:t>Je potrebné:</a:t>
            </a:r>
          </a:p>
          <a:p>
            <a:pPr lvl="1"/>
            <a:r>
              <a:rPr lang="sk-SK" dirty="0" smtClean="0"/>
              <a:t>jasne identifikovať aktíva, bezpečnostné procesy</a:t>
            </a:r>
          </a:p>
          <a:p>
            <a:pPr lvl="1"/>
            <a:r>
              <a:rPr lang="sk-SK" dirty="0" smtClean="0"/>
              <a:t>schváliť osoby zodpovedné za každé aktívum/proces a detaily zodpovedností zdokumentovať</a:t>
            </a:r>
          </a:p>
          <a:p>
            <a:pPr lvl="1"/>
            <a:r>
              <a:rPr lang="sk-SK" dirty="0" smtClean="0"/>
              <a:t>jasne definovať a </a:t>
            </a:r>
            <a:r>
              <a:rPr lang="sk-SK" dirty="0" err="1" smtClean="0"/>
              <a:t>zdokument</a:t>
            </a:r>
            <a:r>
              <a:rPr lang="sk-SK" dirty="0" smtClean="0"/>
              <a:t>. stupne oprávnení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92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Pridelenie zodpovedností za IB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v mnohých prípadoch je vymenovaný BM, ktorý na seba preberá všeobecnú zodpovednosť za IB</a:t>
            </a:r>
          </a:p>
          <a:p>
            <a:r>
              <a:rPr lang="sk-SK" dirty="0" smtClean="0"/>
              <a:t>zodpovednosť za </a:t>
            </a:r>
            <a:r>
              <a:rPr lang="sk-SK" dirty="0" err="1" smtClean="0"/>
              <a:t>zabezp</a:t>
            </a:r>
            <a:r>
              <a:rPr lang="sk-SK" dirty="0" smtClean="0"/>
              <a:t>. zdrojov a samotnú implementáciu opatrení zostáva na manažéroch</a:t>
            </a:r>
          </a:p>
          <a:p>
            <a:r>
              <a:rPr lang="sk-SK" dirty="0" smtClean="0"/>
              <a:t>bežná praktika je vymenovanie vlastníka aktíva, ktorý sa tým stáva zodpovedným za jeho každodennú ochranu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93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Dohody o zachovaní dôvernosti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Musia sa identifikovať a pravidelne skúmať požiadavky na dôvernosť alebo na existenciu dohôd o zachovaní tajomstva (NDA), odrážajúcich potreby organizácie vzhľadom na ochranu informácií</a:t>
            </a:r>
          </a:p>
          <a:p>
            <a:pPr lvl="1"/>
            <a:r>
              <a:rPr lang="sk-SK" dirty="0" smtClean="0"/>
              <a:t>definícia „dôverných“ informácií</a:t>
            </a:r>
          </a:p>
          <a:p>
            <a:pPr lvl="1"/>
            <a:r>
              <a:rPr lang="sk-SK" dirty="0" smtClean="0"/>
              <a:t>očakávaná doba platnosti dohody</a:t>
            </a:r>
          </a:p>
          <a:p>
            <a:pPr lvl="1"/>
            <a:r>
              <a:rPr lang="sk-SK" dirty="0" err="1" smtClean="0"/>
              <a:t>need</a:t>
            </a:r>
            <a:r>
              <a:rPr lang="sk-SK" dirty="0" smtClean="0"/>
              <a:t> to </a:t>
            </a:r>
            <a:r>
              <a:rPr lang="sk-SK" dirty="0" err="1" smtClean="0"/>
              <a:t>know</a:t>
            </a:r>
            <a:endParaRPr lang="sk-SK" dirty="0" smtClean="0"/>
          </a:p>
          <a:p>
            <a:pPr lvl="1"/>
            <a:r>
              <a:rPr lang="sk-SK" dirty="0" smtClean="0"/>
              <a:t>vlastníctvo, obchod. tajomstvo, duš. vlastníctvo</a:t>
            </a:r>
          </a:p>
          <a:p>
            <a:pPr lvl="1"/>
            <a:r>
              <a:rPr lang="sk-SK" dirty="0" smtClean="0"/>
              <a:t>povolené použitie „</a:t>
            </a:r>
            <a:r>
              <a:rPr lang="sk-SK" dirty="0" err="1" smtClean="0"/>
              <a:t>doverných</a:t>
            </a:r>
            <a:r>
              <a:rPr lang="sk-SK" dirty="0" smtClean="0"/>
              <a:t>“ informácií</a:t>
            </a:r>
          </a:p>
          <a:p>
            <a:pPr lvl="1"/>
            <a:r>
              <a:rPr lang="sk-SK" dirty="0" smtClean="0"/>
              <a:t>právo auditu a </a:t>
            </a:r>
            <a:r>
              <a:rPr lang="sk-SK" dirty="0" err="1" smtClean="0"/>
              <a:t>monit</a:t>
            </a:r>
            <a:r>
              <a:rPr lang="sk-SK" dirty="0" smtClean="0"/>
              <a:t>. aktivít</a:t>
            </a:r>
          </a:p>
          <a:p>
            <a:pPr lvl="1"/>
            <a:r>
              <a:rPr lang="sk-SK" dirty="0" smtClean="0"/>
              <a:t>vyprac. správ o úniku dát/inom naruš. dôvernosti</a:t>
            </a:r>
          </a:p>
          <a:p>
            <a:pPr lvl="1"/>
            <a:r>
              <a:rPr lang="sk-SK" dirty="0" smtClean="0"/>
              <a:t>vrátenie/zničenie informácií</a:t>
            </a:r>
          </a:p>
          <a:p>
            <a:pPr lvl="1"/>
            <a:r>
              <a:rPr lang="sk-SK" dirty="0" smtClean="0"/>
              <a:t>kroky v prípade porušenia zmluvy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94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Kontakt so štátnou mocou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Musia sa udržiavať príslušné kroky s relevantnými orgánmi štátnej moci</a:t>
            </a:r>
          </a:p>
          <a:p>
            <a:pPr lvl="1"/>
            <a:r>
              <a:rPr lang="sk-SK" dirty="0" smtClean="0"/>
              <a:t>majú byť zavedené postupy, ktoré určujú v akých prípadoch je potrebné kontaktovať štátne autority</a:t>
            </a:r>
          </a:p>
          <a:p>
            <a:pPr lvl="1"/>
            <a:r>
              <a:rPr lang="sk-SK" dirty="0" smtClean="0"/>
              <a:t>v prípade útokov z Internetu je možné kontaktovať CSIRT.SK</a:t>
            </a:r>
          </a:p>
          <a:p>
            <a:pPr lvl="1"/>
            <a:r>
              <a:rPr lang="sk-SK" dirty="0" smtClean="0"/>
              <a:t>umožňuje včas sa pripraviť na chystané leg. zmeny</a:t>
            </a:r>
          </a:p>
          <a:p>
            <a:pPr lvl="1"/>
            <a:r>
              <a:rPr lang="sk-SK" dirty="0" smtClean="0"/>
              <a:t>podporuje riešenie BI a BCM</a:t>
            </a:r>
          </a:p>
          <a:p>
            <a:pPr lvl="1"/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95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Kontakt so špecifickými záujmovými skupinami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Musia sa udržiavať primerané kontakty so ŠZS alebo inými fórami bezpečnostných špecialistov a profesijnými asociáciami</a:t>
            </a:r>
          </a:p>
          <a:p>
            <a:pPr lvl="1"/>
            <a:r>
              <a:rPr lang="sk-SK" dirty="0" smtClean="0"/>
              <a:t>zlepšenie a aktuálnosť poznatkov a </a:t>
            </a:r>
            <a:r>
              <a:rPr lang="sk-SK" dirty="0" err="1" smtClean="0"/>
              <a:t>best</a:t>
            </a:r>
            <a:r>
              <a:rPr lang="sk-SK" dirty="0" smtClean="0"/>
              <a:t> </a:t>
            </a:r>
            <a:r>
              <a:rPr lang="sk-SK" dirty="0" err="1" smtClean="0"/>
              <a:t>practices</a:t>
            </a:r>
            <a:endParaRPr lang="sk-SK" dirty="0" smtClean="0"/>
          </a:p>
          <a:p>
            <a:pPr lvl="1"/>
            <a:r>
              <a:rPr lang="sk-SK" dirty="0" smtClean="0"/>
              <a:t>získavanie včasných varovaní, rád, záplat</a:t>
            </a:r>
          </a:p>
          <a:p>
            <a:pPr lvl="1"/>
            <a:r>
              <a:rPr lang="sk-SK" dirty="0" smtClean="0"/>
              <a:t>prístup k poradenstvu o IB</a:t>
            </a:r>
          </a:p>
          <a:p>
            <a:pPr lvl="1"/>
            <a:r>
              <a:rPr lang="sk-SK" dirty="0" smtClean="0"/>
              <a:t>zdieľanie a výmena informácií, získanie styčných bodov pri riešení BI</a:t>
            </a:r>
          </a:p>
          <a:p>
            <a:pPr lvl="1"/>
            <a:r>
              <a:rPr lang="sk-SK" dirty="0" smtClean="0"/>
              <a:t>napr. http://www.healthcareinfosecurity.com/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96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Nezávislé preskúmanie IB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prístup organizácie k riadeniu IB a jej implementácií musí byť preskúmaný nezávisle v plánovaných intervaloch alebo po výskyte významnej zmeny</a:t>
            </a:r>
          </a:p>
          <a:p>
            <a:pPr lvl="1"/>
            <a:r>
              <a:rPr lang="sk-SK" dirty="0" smtClean="0"/>
              <a:t>má byť iniciovaná manažmentom</a:t>
            </a:r>
          </a:p>
          <a:p>
            <a:pPr lvl="1"/>
            <a:r>
              <a:rPr lang="sk-SK" dirty="0" smtClean="0"/>
              <a:t>má zahŕňať ohodnotenie možností zlepšenia a preskúmanie BP, cieľov riadenia, opatrení</a:t>
            </a:r>
          </a:p>
          <a:p>
            <a:pPr lvl="1"/>
            <a:r>
              <a:rPr lang="sk-SK" dirty="0" smtClean="0"/>
              <a:t>interný audit, nezávislý manažér, tretia strana</a:t>
            </a:r>
          </a:p>
          <a:p>
            <a:pPr lvl="1"/>
            <a:r>
              <a:rPr lang="sk-SK" dirty="0" smtClean="0"/>
              <a:t>preskúmanie musí byť zdokumentované a uchovávané</a:t>
            </a:r>
          </a:p>
          <a:p>
            <a:pPr lvl="1"/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97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r>
              <a:rPr lang="sk-SK" b="1" dirty="0" smtClean="0"/>
              <a:t>Personálna bezpečnosť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98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cap="all" dirty="0" smtClean="0"/>
              <a:t>Pred nástupom do zamestnania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Zabezpečiť, že zamestnanci, zmluvní partneri a tretie strany rozumejú svojim zodpovednostiam a že sú vhodní na výkon rolí, ktoré im boli pridelené a že sa tak zníži riziko krádeže, podvodu alebo zneužitia zariadení</a:t>
            </a:r>
          </a:p>
          <a:p>
            <a:pPr lvl="1"/>
            <a:r>
              <a:rPr lang="sk-SK" dirty="0" smtClean="0"/>
              <a:t>roly a zodpovednosť</a:t>
            </a:r>
          </a:p>
          <a:p>
            <a:pPr lvl="1"/>
            <a:r>
              <a:rPr lang="sk-SK" dirty="0" smtClean="0"/>
              <a:t>proces preverovania</a:t>
            </a:r>
          </a:p>
          <a:p>
            <a:pPr lvl="1"/>
            <a:r>
              <a:rPr lang="sk-SK" dirty="0" smtClean="0"/>
              <a:t>pracovná náplň a podmienky zamestnania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F90F-1DA0-48C7-A6BA-FAC6F7E7BDD1}" type="slidenum">
              <a:rPr lang="sk-SK" smtClean="0"/>
              <a:pPr/>
              <a:t>99</a:t>
            </a:fld>
            <a:endParaRPr lang="sk-SK"/>
          </a:p>
        </p:txBody>
      </p:sp>
      <p:pic>
        <p:nvPicPr>
          <p:cNvPr id="5" name="Picture 3" descr="O:\Dokumenty\Logo CSIRT_SK\png\logo_CSIRT-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6379627"/>
            <a:ext cx="1800200" cy="2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</Template>
  <TotalTime>737</TotalTime>
  <Words>6855</Words>
  <Application>Microsoft Office PowerPoint</Application>
  <PresentationFormat>Prezentácia na obrazovke (4:3)</PresentationFormat>
  <Paragraphs>1193</Paragraphs>
  <Slides>159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159</vt:i4>
      </vt:variant>
    </vt:vector>
  </HeadingPairs>
  <TitlesOfParts>
    <vt:vector size="160" baseType="lpstr">
      <vt:lpstr>sablona</vt:lpstr>
      <vt:lpstr>Riadenie informačnej bezpečnosti</vt:lpstr>
      <vt:lpstr>CSIRT.SK</vt:lpstr>
      <vt:lpstr>Aktívne činnosti CSIRT.SK</vt:lpstr>
      <vt:lpstr>Proaktívne činnosti CSIRT.SK</vt:lpstr>
      <vt:lpstr>Kedy je vhodné kontaktovať CSIRT.SK</vt:lpstr>
      <vt:lpstr>Skúsenosti/časté problémy</vt:lpstr>
      <vt:lpstr>Skúsenosti/časté problémy (2)</vt:lpstr>
      <vt:lpstr>Defacementy</vt:lpstr>
      <vt:lpstr>Snímka 9</vt:lpstr>
      <vt:lpstr>Snímka 10</vt:lpstr>
      <vt:lpstr>Phishing</vt:lpstr>
      <vt:lpstr>Úvod</vt:lpstr>
      <vt:lpstr>Záujem o informácie</vt:lpstr>
      <vt:lpstr>Zásada</vt:lpstr>
      <vt:lpstr>Rovnováha</vt:lpstr>
      <vt:lpstr>Atribúty informácie (CIA)</vt:lpstr>
      <vt:lpstr>Atribúty informácie</vt:lpstr>
      <vt:lpstr>Atribúty informácie</vt:lpstr>
      <vt:lpstr>Atribúty informácie</vt:lpstr>
      <vt:lpstr>Pojmy</vt:lpstr>
      <vt:lpstr>Snímka 21</vt:lpstr>
      <vt:lpstr>Ochrana IS</vt:lpstr>
      <vt:lpstr>Informačná bezpečnosť</vt:lpstr>
      <vt:lpstr>Prečo riešiť IB</vt:lpstr>
      <vt:lpstr>Ako začať riešiť IB</vt:lpstr>
      <vt:lpstr>Bezpečnostná politika</vt:lpstr>
      <vt:lpstr>Bezpečnostná politika</vt:lpstr>
      <vt:lpstr>Základné kroky smerom k informačnej bezpečnosti</vt:lpstr>
      <vt:lpstr>Základné kroky smerom k informačnej bezpečnosti</vt:lpstr>
      <vt:lpstr>Preskúmanie legislatívy a ostatných požiadaviek</vt:lpstr>
      <vt:lpstr>Získanie podpory vedenia na riešenie IB</vt:lpstr>
      <vt:lpstr>Stanovenie cieľov v oblasti IB</vt:lpstr>
      <vt:lpstr>Zvolenie rámca pre zavádzanie IB</vt:lpstr>
      <vt:lpstr>ISO 27001</vt:lpstr>
      <vt:lpstr>Snímka 35</vt:lpstr>
      <vt:lpstr>COBIT</vt:lpstr>
      <vt:lpstr>NIST SP 800 Series</vt:lpstr>
      <vt:lpstr>ITIL© &amp; ISO 20000</vt:lpstr>
      <vt:lpstr>ISO 22301 a BS 25999-2</vt:lpstr>
      <vt:lpstr>Ako vybrať ten správny framework?</vt:lpstr>
      <vt:lpstr>Manažment zavádzania IB</vt:lpstr>
      <vt:lpstr>Posúdenie rizík a opatrenia na  ich zmiernenie</vt:lpstr>
      <vt:lpstr>Riadenie rizík</vt:lpstr>
      <vt:lpstr>Implementácia opatrení</vt:lpstr>
      <vt:lpstr>Implementácia opatrení</vt:lpstr>
      <vt:lpstr>27001 ANNEX A</vt:lpstr>
      <vt:lpstr>Školenia a zvyšovanie povedomia o IB</vt:lpstr>
      <vt:lpstr>A tak ďalej..</vt:lpstr>
      <vt:lpstr>Snímka 49</vt:lpstr>
      <vt:lpstr>Riadenie rizík IB</vt:lpstr>
      <vt:lpstr>Snímka 51</vt:lpstr>
      <vt:lpstr>Snímka 52</vt:lpstr>
      <vt:lpstr>PLAN</vt:lpstr>
      <vt:lpstr>DO</vt:lpstr>
      <vt:lpstr>CHECK</vt:lpstr>
      <vt:lpstr>ACT</vt:lpstr>
      <vt:lpstr>Zvládanie rizík</vt:lpstr>
      <vt:lpstr>Zvládanie rizík</vt:lpstr>
      <vt:lpstr>Redukcia rizík</vt:lpstr>
      <vt:lpstr>Prijatie rizík</vt:lpstr>
      <vt:lpstr>Vyhnutie sa riziku</vt:lpstr>
      <vt:lpstr>Prenos rizík</vt:lpstr>
      <vt:lpstr>Komunikácia rizík</vt:lpstr>
      <vt:lpstr>Monitorovanie a preskúmavanie rizík IB</vt:lpstr>
      <vt:lpstr>Identifikácia a klasifikácia aktív</vt:lpstr>
      <vt:lpstr>Hodnotenie bezpečnostných rizík</vt:lpstr>
      <vt:lpstr>Analýza rizík</vt:lpstr>
      <vt:lpstr>Metodiky AR</vt:lpstr>
      <vt:lpstr>Identifikácia a ocenenie aktív</vt:lpstr>
      <vt:lpstr>Ocenenie aktív</vt:lpstr>
      <vt:lpstr>Snímka 71</vt:lpstr>
      <vt:lpstr>Identifikácia hrozieb a zraniteľností</vt:lpstr>
      <vt:lpstr>Analýza rizík</vt:lpstr>
      <vt:lpstr>Snímka 74</vt:lpstr>
      <vt:lpstr>Postup AR</vt:lpstr>
      <vt:lpstr>Postup AR</vt:lpstr>
      <vt:lpstr>Postup AR</vt:lpstr>
      <vt:lpstr>Postup AR</vt:lpstr>
      <vt:lpstr>Posúdenie rizík</vt:lpstr>
      <vt:lpstr>Kalkulácia hodnotenie rizika</vt:lpstr>
      <vt:lpstr>Kalkulácia hodnotenie rizika</vt:lpstr>
      <vt:lpstr>Kalkulácia hodnotenie rizika</vt:lpstr>
      <vt:lpstr>Posudzovateľ rizika</vt:lpstr>
      <vt:lpstr>Manažment rizík</vt:lpstr>
      <vt:lpstr>Záverečná správa</vt:lpstr>
      <vt:lpstr>Snímka 86</vt:lpstr>
      <vt:lpstr>Organizácia IB – ISO 27002</vt:lpstr>
      <vt:lpstr>Záväzok manažmentu</vt:lpstr>
      <vt:lpstr>Záväzok manažmentu</vt:lpstr>
      <vt:lpstr>Koordinácia IB</vt:lpstr>
      <vt:lpstr>Koordinácia IB</vt:lpstr>
      <vt:lpstr>Pridelenie zodpovedností za IB</vt:lpstr>
      <vt:lpstr>Pridelenie zodpovedností za IB</vt:lpstr>
      <vt:lpstr>Dohody o zachovaní dôvernosti</vt:lpstr>
      <vt:lpstr>Kontakt so štátnou mocou</vt:lpstr>
      <vt:lpstr>Kontakt so špecifickými záujmovými skupinami</vt:lpstr>
      <vt:lpstr>Nezávislé preskúmanie IB</vt:lpstr>
      <vt:lpstr>Snímka 98</vt:lpstr>
      <vt:lpstr>Pred nástupom do zamestnania</vt:lpstr>
      <vt:lpstr>Roly a zodpovednosť</vt:lpstr>
      <vt:lpstr>Proces preverovania</vt:lpstr>
      <vt:lpstr>Pracovná náplň a podmienky zamestnania</vt:lpstr>
      <vt:lpstr>POČAS ZAMESTNANIA</vt:lpstr>
      <vt:lpstr>Manažérske zodpovednosti</vt:lpstr>
      <vt:lpstr>Povedomie o IB</vt:lpstr>
      <vt:lpstr>Disciplinárny proces</vt:lpstr>
      <vt:lpstr>Ukončenie alebo zmena pracovnoprávneho pomeru</vt:lpstr>
      <vt:lpstr>Zodpovednosti v súvislosti s ukončením pracovnoprávneho vzťahu</vt:lpstr>
      <vt:lpstr>Vrátenie aktív</vt:lpstr>
      <vt:lpstr>Odňatie prístupových práv</vt:lpstr>
      <vt:lpstr>Snímka 111</vt:lpstr>
      <vt:lpstr>Zabezpečené oblasti</vt:lpstr>
      <vt:lpstr>Bezpečnosť zariadení</vt:lpstr>
      <vt:lpstr>Snímka 114</vt:lpstr>
      <vt:lpstr>Požiadavky na riadenie prístupu</vt:lpstr>
      <vt:lpstr>Politika riadenia prístupu</vt:lpstr>
      <vt:lpstr>Politika riadenia prístupu</vt:lpstr>
      <vt:lpstr>Identifikácia</vt:lpstr>
      <vt:lpstr>Autentifikácia</vt:lpstr>
      <vt:lpstr>Heslá</vt:lpstr>
      <vt:lpstr>Autorizácia</vt:lpstr>
      <vt:lpstr>Zneužívanie práv</vt:lpstr>
      <vt:lpstr>Snímka 123</vt:lpstr>
      <vt:lpstr>Zdroje informácií pre audit</vt:lpstr>
      <vt:lpstr>Typy auditu</vt:lpstr>
      <vt:lpstr>Načo audit?</vt:lpstr>
      <vt:lpstr>Princípy auditu</vt:lpstr>
      <vt:lpstr>Typické auditné činnosti</vt:lpstr>
      <vt:lpstr>Typické auditné činnosti (2)</vt:lpstr>
      <vt:lpstr>Typické auditné činnosti (3)</vt:lpstr>
      <vt:lpstr>Typické auditné činnosti (4)</vt:lpstr>
      <vt:lpstr>Proces</vt:lpstr>
      <vt:lpstr>Proces auditu</vt:lpstr>
      <vt:lpstr>Úvodné stretnutie</vt:lpstr>
      <vt:lpstr>Úvodné preskúmanie dokumentácie</vt:lpstr>
      <vt:lpstr>Činnosti pri druhej časti auditu</vt:lpstr>
      <vt:lpstr>Plán auditu, program auditu</vt:lpstr>
      <vt:lpstr>Plán auditu</vt:lpstr>
      <vt:lpstr>Checklisty</vt:lpstr>
      <vt:lpstr>Kvality audítora</vt:lpstr>
      <vt:lpstr>Audit na mieste</vt:lpstr>
      <vt:lpstr>Zhromažďovanie dôkazov</vt:lpstr>
      <vt:lpstr>Spôsob kladenia otázok</vt:lpstr>
      <vt:lpstr>Spôsob kladenia otázok (2)</vt:lpstr>
      <vt:lpstr>Overenie systému</vt:lpstr>
      <vt:lpstr>Písanie poznámok</vt:lpstr>
      <vt:lpstr>Stretnutie audítorského tímu</vt:lpstr>
      <vt:lpstr>Dobré praktiky pri písaní správy</vt:lpstr>
      <vt:lpstr>Nezhoda vs. pozorovanie</vt:lpstr>
      <vt:lpstr>Pozorovanie</vt:lpstr>
      <vt:lpstr>Veľká nezhoda</vt:lpstr>
      <vt:lpstr>Malá nezhoda</vt:lpstr>
      <vt:lpstr>AUDÍTOR   AUDITOVANÝ</vt:lpstr>
      <vt:lpstr>Nápravné opatrenia</vt:lpstr>
      <vt:lpstr>Preventívne opatrenia</vt:lpstr>
      <vt:lpstr>Záverečné stretnutie</vt:lpstr>
      <vt:lpstr>Optimálne zabezpečenie?</vt:lpstr>
      <vt:lpstr>Nepísané pravidlá IB</vt:lpstr>
      <vt:lpstr>Snímka 159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prezentácie</dc:title>
  <dc:creator>7645</dc:creator>
  <cp:lastModifiedBy>slezak</cp:lastModifiedBy>
  <cp:revision>62</cp:revision>
  <dcterms:created xsi:type="dcterms:W3CDTF">2014-03-31T13:12:07Z</dcterms:created>
  <dcterms:modified xsi:type="dcterms:W3CDTF">2014-04-02T06:41:36Z</dcterms:modified>
</cp:coreProperties>
</file>